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5" r:id="rId4"/>
    <p:sldId id="260" r:id="rId5"/>
    <p:sldId id="356" r:id="rId6"/>
    <p:sldId id="321" r:id="rId7"/>
    <p:sldId id="320" r:id="rId8"/>
    <p:sldId id="264" r:id="rId9"/>
    <p:sldId id="261" r:id="rId10"/>
    <p:sldId id="319" r:id="rId11"/>
    <p:sldId id="323" r:id="rId12"/>
    <p:sldId id="322" r:id="rId13"/>
    <p:sldId id="324" r:id="rId14"/>
    <p:sldId id="325" r:id="rId15"/>
    <p:sldId id="327" r:id="rId16"/>
    <p:sldId id="328" r:id="rId17"/>
    <p:sldId id="335" r:id="rId18"/>
    <p:sldId id="334" r:id="rId19"/>
    <p:sldId id="337" r:id="rId20"/>
    <p:sldId id="336" r:id="rId21"/>
    <p:sldId id="338" r:id="rId22"/>
    <p:sldId id="339" r:id="rId23"/>
    <p:sldId id="347" r:id="rId24"/>
    <p:sldId id="299" r:id="rId25"/>
    <p:sldId id="340" r:id="rId26"/>
    <p:sldId id="341" r:id="rId27"/>
    <p:sldId id="343" r:id="rId28"/>
    <p:sldId id="342" r:id="rId29"/>
    <p:sldId id="344" r:id="rId30"/>
    <p:sldId id="345" r:id="rId31"/>
    <p:sldId id="346" r:id="rId32"/>
    <p:sldId id="359" r:id="rId33"/>
    <p:sldId id="349" r:id="rId34"/>
    <p:sldId id="360" r:id="rId35"/>
    <p:sldId id="361" r:id="rId36"/>
    <p:sldId id="348" r:id="rId37"/>
    <p:sldId id="364" r:id="rId38"/>
    <p:sldId id="363" r:id="rId39"/>
    <p:sldId id="362" r:id="rId40"/>
    <p:sldId id="350" r:id="rId41"/>
    <p:sldId id="351" r:id="rId42"/>
    <p:sldId id="352" r:id="rId43"/>
    <p:sldId id="354" r:id="rId44"/>
    <p:sldId id="297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47F0-CC09-4B4A-990C-2BE754A7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CD9A9-B9C3-4DF2-8978-FD717FEE1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A7611-4F75-43A4-AC2E-545CAC37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3FB51-1FA3-4C9C-9696-2B3ABFDC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348F3-C462-41D4-9E0A-33812146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6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F2D6F-E9DC-46E3-BDDD-4D066C5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F4422A-283A-4BD9-AE9C-344AC5031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B2A6EE-328D-42BB-8701-8D8119DE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7E093-6C60-43D1-898D-F6571495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DFBAE-727B-4A87-9078-946F2B8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FE3B9-959A-414F-A336-0F318B84C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583D4D-E908-4D2A-9554-D27E5121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7DA4D-152E-49AE-A156-4E3A162A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E77EEF-E9C6-4107-9B38-ECBDAA11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DE23-C9E6-40B1-A27C-D8E3106C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BCE67-C28B-4C7A-801C-BC3E6CA1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7CCB9-2FB7-4D08-8A92-4BB5C266F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9A5C9-CD23-44BA-945E-D404AE21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B09A-9B05-4E14-BD1D-551588E5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B7EE3-FDFE-479E-A968-1551466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1E7A5-D86C-463E-8669-47C98935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3117E6-30B0-4687-B536-72D58327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95295E-E75C-4180-90B8-3169C4AE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B46A9-ED0E-4D5B-A779-408CC5F1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9395F-8147-4B8C-B497-257314B8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B36BC-2242-4FCD-8C24-2592914F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0A0FDB-3A34-4467-91E2-8C96D5E31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0A42B3-EB5E-43AA-8359-DB1769877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370B26-9BB3-4E9B-9EC2-9990E2DE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3E0ABB-1CFA-4A00-93AA-A9FB7EBA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3DB333-3526-4864-8D48-6515CBA5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A2338-9C3F-46BD-956B-2682C7FC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97F898-D834-4817-941A-B8130787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8405CB-3767-4DF3-B7CA-D34BF00DB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C23CF0-14B0-4B0B-B279-4707F8011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1F4962-6CAA-4884-A918-B2E90393A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AC4974-3EEB-41E1-B751-40C4716B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9AC8EB-AFEF-4C49-9C7D-8B09C792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203451-3846-4A4A-AF00-EBD9AAE0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4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07E4E-25FF-4A90-B5C1-75187471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BE876C-E565-4556-A687-79BE5277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09A49F-78BE-4547-A1D9-74371F19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93CB58-2E48-4319-A183-2E899CA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9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8ED340-5DDF-4B94-8BBD-38B64FB1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784DBD-1C37-4628-AA04-B3415797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8CE0B-A3CF-438F-BA3A-318F23E5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EC41C-3602-4F74-A3A2-A03471B6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8C752-CC14-4541-A1C4-87EB7F40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448CA-DB50-4916-BC1A-DD8DCE6F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89370D-37FE-4D68-BD42-B6961D6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9785EC-D39B-4080-82AB-F75F7E73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9941F4-3B18-4643-8337-3E698782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775AF-560F-4277-883E-5115DAC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F21178-E19B-42C0-83DC-9B6BFDE9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F5761D-6EE0-4524-BE93-A29F2107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DD5E1-2DBC-4A8C-A419-A839206E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981376-8986-43A2-89EC-5B7CF767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0576DA-3187-4726-A9A2-2AB0E976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0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FD2A69-30D6-4C81-89D4-AC12F60D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E1D14-DEBD-4FA6-AADA-773C8A2C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C37C2D-EF35-4CD8-BCCA-627C4AA8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1575-2AF5-4F98-8B02-C31CC5B19F2B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685142-E06B-4078-B1C1-1877C9A04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E29BB-6430-4CD1-B71E-DB4DCCF79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0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48EC3-4A2E-46EE-9D20-30FA8C4B3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A54C6E-7264-40A5-BC6D-B5EDB0AF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BB1F56-61E8-4E7A-9545-B5093F6C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171083" y="2645549"/>
            <a:ext cx="817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O Tratamento/Formatação dos Dados</a:t>
            </a:r>
          </a:p>
        </p:txBody>
      </p:sp>
    </p:spTree>
    <p:extLst>
      <p:ext uri="{BB962C8B-B14F-4D97-AF65-F5344CB8AC3E}">
        <p14:creationId xmlns:p14="http://schemas.microsoft.com/office/powerpoint/2010/main" val="36017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172749" y="941780"/>
            <a:ext cx="781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(Do Formulário escrito/online para o Excel)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C30C1E-7DA3-4790-B60E-D1300FBF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06" y="1918830"/>
            <a:ext cx="7078980" cy="34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678386" y="931259"/>
            <a:ext cx="696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794904" y="2264095"/>
            <a:ext cx="10729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Organização da disposição dos Dados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Definição das Variáveis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Formatação dos tipos de dados (numeral/textual)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Padronização das categorias</a:t>
            </a:r>
          </a:p>
        </p:txBody>
      </p:sp>
    </p:spTree>
    <p:extLst>
      <p:ext uri="{BB962C8B-B14F-4D97-AF65-F5344CB8AC3E}">
        <p14:creationId xmlns:p14="http://schemas.microsoft.com/office/powerpoint/2010/main" val="55169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442969-36BF-4EF0-A55F-5D5304DE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98" y="1729690"/>
            <a:ext cx="5620512" cy="43364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17698" y="925002"/>
            <a:ext cx="731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Organização da disposição dos Dados</a:t>
            </a:r>
          </a:p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(Do formulário escrito para o Excel)</a:t>
            </a:r>
          </a:p>
        </p:txBody>
      </p:sp>
    </p:spTree>
    <p:extLst>
      <p:ext uri="{BB962C8B-B14F-4D97-AF65-F5344CB8AC3E}">
        <p14:creationId xmlns:p14="http://schemas.microsoft.com/office/powerpoint/2010/main" val="152835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60904" y="1375328"/>
            <a:ext cx="683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DEFINIÇÃO DO NOME DAS VARIÁVEIS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E50C71-CA97-4E65-AE9D-19EE8BB9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16" y="2822660"/>
            <a:ext cx="5592311" cy="28239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FFCA6C-EA05-4EB3-B8AF-430C42FC4A9C}"/>
              </a:ext>
            </a:extLst>
          </p:cNvPr>
          <p:cNvSpPr txBox="1"/>
          <p:nvPr/>
        </p:nvSpPr>
        <p:spPr>
          <a:xfrm>
            <a:off x="3246315" y="2206715"/>
            <a:ext cx="40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Aonde você estudou o seu ensino médio?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B19011A-4E46-4ABC-B8A0-6DD83FA8F785}"/>
              </a:ext>
            </a:extLst>
          </p:cNvPr>
          <p:cNvCxnSpPr/>
          <p:nvPr/>
        </p:nvCxnSpPr>
        <p:spPr>
          <a:xfrm>
            <a:off x="5294376" y="2633922"/>
            <a:ext cx="0" cy="29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053684-5A17-4AFD-99D6-1283C84BA03C}"/>
              </a:ext>
            </a:extLst>
          </p:cNvPr>
          <p:cNvSpPr txBox="1"/>
          <p:nvPr/>
        </p:nvSpPr>
        <p:spPr>
          <a:xfrm>
            <a:off x="7744417" y="234360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Você exerce trabalho remunerado?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D0AD34E-30D5-43B8-9EB3-B4E615E5B2AE}"/>
              </a:ext>
            </a:extLst>
          </p:cNvPr>
          <p:cNvCxnSpPr/>
          <p:nvPr/>
        </p:nvCxnSpPr>
        <p:spPr>
          <a:xfrm flipH="1">
            <a:off x="7485737" y="2712932"/>
            <a:ext cx="517360" cy="32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4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10980" y="1317276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FORMATAÇÃO DOS TIPOS DE DADOS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D7716F-CC6D-4557-B334-D3E7EAAD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70" y="2466594"/>
            <a:ext cx="4867275" cy="19431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5F784B-C8F4-4813-8DEC-B906F2E6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627" y="2466594"/>
            <a:ext cx="3371850" cy="20193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843C601-5342-43C2-8C7B-296DF3EEA3E8}"/>
              </a:ext>
            </a:extLst>
          </p:cNvPr>
          <p:cNvSpPr/>
          <p:nvPr/>
        </p:nvSpPr>
        <p:spPr>
          <a:xfrm>
            <a:off x="6067868" y="3250692"/>
            <a:ext cx="651378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40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C801E9-4FA7-4C8A-ADA8-C8994007D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6" y="1451054"/>
            <a:ext cx="9244584" cy="4419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3193471" y="866279"/>
            <a:ext cx="73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(Dados de bases para o Excel)</a:t>
            </a:r>
          </a:p>
        </p:txBody>
      </p:sp>
    </p:spTree>
    <p:extLst>
      <p:ext uri="{BB962C8B-B14F-4D97-AF65-F5344CB8AC3E}">
        <p14:creationId xmlns:p14="http://schemas.microsoft.com/office/powerpoint/2010/main" val="420163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078967" y="2460187"/>
            <a:ext cx="7712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Remoção de cabeçalhos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Remoção de Notas informativas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Eliminação de dados desnecessários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Nomeação das planilhas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A5D0DA-42AC-4736-B670-2F9C32165054}"/>
              </a:ext>
            </a:extLst>
          </p:cNvPr>
          <p:cNvSpPr txBox="1"/>
          <p:nvPr/>
        </p:nvSpPr>
        <p:spPr>
          <a:xfrm>
            <a:off x="2267325" y="1310456"/>
            <a:ext cx="696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</p:spTree>
    <p:extLst>
      <p:ext uri="{BB962C8B-B14F-4D97-AF65-F5344CB8AC3E}">
        <p14:creationId xmlns:p14="http://schemas.microsoft.com/office/powerpoint/2010/main" val="239272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173016-6B68-4D4D-B121-35A84B9B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9" y="1342239"/>
            <a:ext cx="4462754" cy="31808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E5AC-1FE4-4834-9082-51ECC68E9026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83C4BD-ABDD-46AC-92A2-2A87956A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59" y="4599788"/>
            <a:ext cx="2910237" cy="1655197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F955E0-FB59-48D4-B23C-DBAB0ACA6FE8}"/>
              </a:ext>
            </a:extLst>
          </p:cNvPr>
          <p:cNvSpPr/>
          <p:nvPr/>
        </p:nvSpPr>
        <p:spPr>
          <a:xfrm>
            <a:off x="5679346" y="2776756"/>
            <a:ext cx="729842" cy="4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153391-6B47-4E1C-B8F1-DE4EADF8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861" y="1184568"/>
            <a:ext cx="3645321" cy="34961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FF2721-4562-4622-9E61-17E56D8B7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20" y="4820833"/>
            <a:ext cx="2242472" cy="8439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E7D44B6-DC03-4451-B673-22D49E02F4BD}"/>
              </a:ext>
            </a:extLst>
          </p:cNvPr>
          <p:cNvSpPr/>
          <p:nvPr/>
        </p:nvSpPr>
        <p:spPr>
          <a:xfrm>
            <a:off x="691116" y="1265516"/>
            <a:ext cx="4635796" cy="5207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54B319-DA20-45DC-AB0C-D3BA4EDA0C74}"/>
              </a:ext>
            </a:extLst>
          </p:cNvPr>
          <p:cNvSpPr/>
          <p:nvPr/>
        </p:nvSpPr>
        <p:spPr>
          <a:xfrm>
            <a:off x="2062715" y="4599788"/>
            <a:ext cx="3264197" cy="17319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ímbolo de &quot;Não Permitido&quot; 3">
            <a:extLst>
              <a:ext uri="{FF2B5EF4-FFF2-40B4-BE49-F238E27FC236}">
                <a16:creationId xmlns:a16="http://schemas.microsoft.com/office/drawing/2014/main" id="{562CF9A3-9FFB-48BD-8C06-65EC7E9011A9}"/>
              </a:ext>
            </a:extLst>
          </p:cNvPr>
          <p:cNvSpPr/>
          <p:nvPr/>
        </p:nvSpPr>
        <p:spPr>
          <a:xfrm>
            <a:off x="1344969" y="5082363"/>
            <a:ext cx="499730" cy="465849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ímbolo de &quot;Não Permitido&quot; 12">
            <a:extLst>
              <a:ext uri="{FF2B5EF4-FFF2-40B4-BE49-F238E27FC236}">
                <a16:creationId xmlns:a16="http://schemas.microsoft.com/office/drawing/2014/main" id="{2BB53D86-6ECD-43B3-B514-11813A9EAAB5}"/>
              </a:ext>
            </a:extLst>
          </p:cNvPr>
          <p:cNvSpPr/>
          <p:nvPr/>
        </p:nvSpPr>
        <p:spPr>
          <a:xfrm>
            <a:off x="146485" y="1347020"/>
            <a:ext cx="499730" cy="465849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9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784071" y="2617648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59" y="2697887"/>
            <a:ext cx="504536" cy="5045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E1E9C3E-5FCC-46D1-ABF4-B8DF41B9050A}"/>
              </a:ext>
            </a:extLst>
          </p:cNvPr>
          <p:cNvSpPr txBox="1"/>
          <p:nvPr/>
        </p:nvSpPr>
        <p:spPr>
          <a:xfrm>
            <a:off x="2348916" y="3282662"/>
            <a:ext cx="648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(BAIXAR ATIVIDADES)</a:t>
            </a:r>
          </a:p>
        </p:txBody>
      </p:sp>
    </p:spTree>
    <p:extLst>
      <p:ext uri="{BB962C8B-B14F-4D97-AF65-F5344CB8AC3E}">
        <p14:creationId xmlns:p14="http://schemas.microsoft.com/office/powerpoint/2010/main" val="116360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C2F6CCB-C60D-444C-9153-BA16A9ECAE96}"/>
              </a:ext>
            </a:extLst>
          </p:cNvPr>
          <p:cNvSpPr txBox="1"/>
          <p:nvPr/>
        </p:nvSpPr>
        <p:spPr>
          <a:xfrm>
            <a:off x="750028" y="1709271"/>
            <a:ext cx="108150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A utilização das Tabelas Dinâmicas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Tratamento e Formatação dos dados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Introdução à tabulação a partir da fórmula CONT.SE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Campos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(filtro, linha, coluna e valores)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Tipos específicos de valores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(contagem, méd., mín., </a:t>
            </a:r>
            <a:r>
              <a:rPr lang="pt-BR" sz="3200" dirty="0" err="1">
                <a:solidFill>
                  <a:schemeClr val="accent6">
                    <a:lumMod val="75000"/>
                  </a:schemeClr>
                </a:solidFill>
              </a:rPr>
              <a:t>máx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Campo Calculado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Criação de Dashboard com gráficos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4466205" y="683406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Ementa do curso</a:t>
            </a:r>
          </a:p>
        </p:txBody>
      </p:sp>
    </p:spTree>
    <p:extLst>
      <p:ext uri="{BB962C8B-B14F-4D97-AF65-F5344CB8AC3E}">
        <p14:creationId xmlns:p14="http://schemas.microsoft.com/office/powerpoint/2010/main" val="356747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0586" y="2399456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FÓRMULA DE CONTAGEM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 =CONT.SE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1046E5-6AD4-4BAF-85F7-2028B45F5A03}"/>
              </a:ext>
            </a:extLst>
          </p:cNvPr>
          <p:cNvSpPr txBox="1"/>
          <p:nvPr/>
        </p:nvSpPr>
        <p:spPr>
          <a:xfrm>
            <a:off x="2684476" y="3650815"/>
            <a:ext cx="648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(Entendendo a necessidade de uso das tabelas dinâmicas)</a:t>
            </a:r>
          </a:p>
        </p:txBody>
      </p:sp>
    </p:spTree>
    <p:extLst>
      <p:ext uri="{BB962C8B-B14F-4D97-AF65-F5344CB8AC3E}">
        <p14:creationId xmlns:p14="http://schemas.microsoft.com/office/powerpoint/2010/main" val="280093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13951" y="703788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1A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39" y="784027"/>
            <a:ext cx="504536" cy="5045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C477F2-D261-40BA-9439-15D3CE020EA9}"/>
              </a:ext>
            </a:extLst>
          </p:cNvPr>
          <p:cNvSpPr txBox="1"/>
          <p:nvPr/>
        </p:nvSpPr>
        <p:spPr>
          <a:xfrm>
            <a:off x="1772768" y="1779112"/>
            <a:ext cx="816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=CONT.SE(intervalo;critério)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455CF8-8423-46E5-B061-85BF768E6959}"/>
              </a:ext>
            </a:extLst>
          </p:cNvPr>
          <p:cNvSpPr txBox="1"/>
          <p:nvPr/>
        </p:nvSpPr>
        <p:spPr>
          <a:xfrm>
            <a:off x="2113009" y="3807234"/>
            <a:ext cx="7483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92D050"/>
                </a:solidFill>
              </a:rPr>
              <a:t>=CONT.SE(H2:H6170;”=Rural”)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B4153-0280-4CB6-A8C2-BFD87FFAF456}"/>
              </a:ext>
            </a:extLst>
          </p:cNvPr>
          <p:cNvSpPr txBox="1"/>
          <p:nvPr/>
        </p:nvSpPr>
        <p:spPr>
          <a:xfrm>
            <a:off x="1772768" y="3039103"/>
            <a:ext cx="811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92D050"/>
                </a:solidFill>
              </a:rPr>
              <a:t>Verificando quantas escolas são da zona Rural</a:t>
            </a:r>
          </a:p>
        </p:txBody>
      </p:sp>
    </p:spTree>
    <p:extLst>
      <p:ext uri="{BB962C8B-B14F-4D97-AF65-F5344CB8AC3E}">
        <p14:creationId xmlns:p14="http://schemas.microsoft.com/office/powerpoint/2010/main" val="84080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496993" y="948337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1A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81" y="1028576"/>
            <a:ext cx="504536" cy="5045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F9245F0-082D-4674-99D2-FD94DC070C9F}"/>
              </a:ext>
            </a:extLst>
          </p:cNvPr>
          <p:cNvSpPr/>
          <p:nvPr/>
        </p:nvSpPr>
        <p:spPr>
          <a:xfrm>
            <a:off x="2129510" y="2244874"/>
            <a:ext cx="8440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Adicionar Filtro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da Zona Rural e da Zona Urbana 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Privadas 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Públicas?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rgbClr val="FF0000"/>
                </a:solidFill>
              </a:rPr>
              <a:t>Quantas Escolas tem cada Município?</a:t>
            </a:r>
          </a:p>
        </p:txBody>
      </p:sp>
      <p:sp>
        <p:nvSpPr>
          <p:cNvPr id="9" name="Símbolo de &quot;Não Permitido&quot; 8">
            <a:extLst>
              <a:ext uri="{FF2B5EF4-FFF2-40B4-BE49-F238E27FC236}">
                <a16:creationId xmlns:a16="http://schemas.microsoft.com/office/drawing/2014/main" id="{49965EAB-FE8E-40AC-8BA5-3B88C159B6D0}"/>
              </a:ext>
            </a:extLst>
          </p:cNvPr>
          <p:cNvSpPr/>
          <p:nvPr/>
        </p:nvSpPr>
        <p:spPr>
          <a:xfrm>
            <a:off x="1842431" y="4076974"/>
            <a:ext cx="287079" cy="29375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802019" y="2544992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1B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19" y="2592458"/>
            <a:ext cx="504536" cy="5045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0C2642-2914-4C76-A518-1CB442E043FD}"/>
              </a:ext>
            </a:extLst>
          </p:cNvPr>
          <p:cNvSpPr txBox="1"/>
          <p:nvPr/>
        </p:nvSpPr>
        <p:spPr>
          <a:xfrm>
            <a:off x="1772767" y="3322940"/>
            <a:ext cx="816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Criando a Tabela Dinâmica e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Compreendendo a utilização dos campos</a:t>
            </a:r>
          </a:p>
        </p:txBody>
      </p:sp>
    </p:spTree>
    <p:extLst>
      <p:ext uri="{BB962C8B-B14F-4D97-AF65-F5344CB8AC3E}">
        <p14:creationId xmlns:p14="http://schemas.microsoft.com/office/powerpoint/2010/main" val="13945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77862" y="666083"/>
            <a:ext cx="5869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Criando Tabela a partir dos dados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A2448A-23CE-4DA5-8573-00DA678C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90" y="1357533"/>
            <a:ext cx="5905500" cy="46958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865BC3-B663-45DE-8316-10E7218010E7}"/>
              </a:ext>
            </a:extLst>
          </p:cNvPr>
          <p:cNvSpPr/>
          <p:nvPr/>
        </p:nvSpPr>
        <p:spPr>
          <a:xfrm>
            <a:off x="4784651" y="1626779"/>
            <a:ext cx="701748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EA0C30-6473-4740-9719-D3B7BB84924D}"/>
              </a:ext>
            </a:extLst>
          </p:cNvPr>
          <p:cNvSpPr/>
          <p:nvPr/>
        </p:nvSpPr>
        <p:spPr>
          <a:xfrm>
            <a:off x="4784651" y="2030481"/>
            <a:ext cx="584790" cy="531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5BFA75-8291-410C-BAAC-C88B89A0EEDF}"/>
              </a:ext>
            </a:extLst>
          </p:cNvPr>
          <p:cNvSpPr/>
          <p:nvPr/>
        </p:nvSpPr>
        <p:spPr>
          <a:xfrm>
            <a:off x="3247748" y="3314287"/>
            <a:ext cx="6130168" cy="291949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E612-BCD2-4968-88CA-3C4582051301}"/>
              </a:ext>
            </a:extLst>
          </p:cNvPr>
          <p:cNvSpPr txBox="1"/>
          <p:nvPr/>
        </p:nvSpPr>
        <p:spPr>
          <a:xfrm>
            <a:off x="674159" y="1802216"/>
            <a:ext cx="2202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1) Seleciona os dados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(atalho CTRL+*)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2) INSERIR -&gt; TABELA</a:t>
            </a:r>
          </a:p>
        </p:txBody>
      </p:sp>
    </p:spTree>
    <p:extLst>
      <p:ext uri="{BB962C8B-B14F-4D97-AF65-F5344CB8AC3E}">
        <p14:creationId xmlns:p14="http://schemas.microsoft.com/office/powerpoint/2010/main" val="369695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B3C239-949F-4964-94FB-B6BFF7B9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62" y="1543936"/>
            <a:ext cx="4581525" cy="41529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571455" y="719683"/>
            <a:ext cx="438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Criando Tabela Dinâmica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865BC3-B663-45DE-8316-10E7218010E7}"/>
              </a:ext>
            </a:extLst>
          </p:cNvPr>
          <p:cNvSpPr/>
          <p:nvPr/>
        </p:nvSpPr>
        <p:spPr>
          <a:xfrm>
            <a:off x="4795283" y="1812254"/>
            <a:ext cx="701748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EA0C30-6473-4740-9719-D3B7BB84924D}"/>
              </a:ext>
            </a:extLst>
          </p:cNvPr>
          <p:cNvSpPr/>
          <p:nvPr/>
        </p:nvSpPr>
        <p:spPr>
          <a:xfrm>
            <a:off x="3377862" y="2163129"/>
            <a:ext cx="584790" cy="760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5BFA75-8291-410C-BAAC-C88B89A0EEDF}"/>
              </a:ext>
            </a:extLst>
          </p:cNvPr>
          <p:cNvSpPr/>
          <p:nvPr/>
        </p:nvSpPr>
        <p:spPr>
          <a:xfrm>
            <a:off x="3247748" y="3431749"/>
            <a:ext cx="4907424" cy="23417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E612-BCD2-4968-88CA-3C4582051301}"/>
              </a:ext>
            </a:extLst>
          </p:cNvPr>
          <p:cNvSpPr txBox="1"/>
          <p:nvPr/>
        </p:nvSpPr>
        <p:spPr>
          <a:xfrm>
            <a:off x="674159" y="1802216"/>
            <a:ext cx="2202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1) Seleciona os dados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(atalho CTRL+*)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2) INSERIR -&gt; TABELA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DINÂMICA</a:t>
            </a:r>
          </a:p>
        </p:txBody>
      </p:sp>
    </p:spTree>
    <p:extLst>
      <p:ext uri="{BB962C8B-B14F-4D97-AF65-F5344CB8AC3E}">
        <p14:creationId xmlns:p14="http://schemas.microsoft.com/office/powerpoint/2010/main" val="283862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B03DA7-046B-43E9-8FD2-1E777BD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98" y="1849091"/>
            <a:ext cx="4629150" cy="34385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34024D9-8D5B-40FE-BE40-1A210128B056}"/>
              </a:ext>
            </a:extLst>
          </p:cNvPr>
          <p:cNvSpPr/>
          <p:nvPr/>
        </p:nvSpPr>
        <p:spPr>
          <a:xfrm>
            <a:off x="3098890" y="4020238"/>
            <a:ext cx="2302447" cy="12673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3A034A-4C38-4A1B-84DC-D0423D191013}"/>
              </a:ext>
            </a:extLst>
          </p:cNvPr>
          <p:cNvSpPr txBox="1"/>
          <p:nvPr/>
        </p:nvSpPr>
        <p:spPr>
          <a:xfrm>
            <a:off x="244908" y="2752602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CAMPO LINHA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 DADOS QUE SERÃO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AGRUPADOS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0F8B356-0FA9-4278-96BC-77D11B1BF865}"/>
              </a:ext>
            </a:extLst>
          </p:cNvPr>
          <p:cNvSpPr/>
          <p:nvPr/>
        </p:nvSpPr>
        <p:spPr>
          <a:xfrm rot="1948317">
            <a:off x="1872655" y="3710226"/>
            <a:ext cx="669851" cy="4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5516B2-35D7-4418-8306-B111001BFB4E}"/>
              </a:ext>
            </a:extLst>
          </p:cNvPr>
          <p:cNvSpPr txBox="1"/>
          <p:nvPr/>
        </p:nvSpPr>
        <p:spPr>
          <a:xfrm>
            <a:off x="8649893" y="3106688"/>
            <a:ext cx="33669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CAMPO VALORES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 DADOS QUE  SERÃO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CONTABILIZADOS/SOMADOS/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MEDIDOS.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FBBD93BC-79F8-46F9-8D67-8E6A7D2F76BA}"/>
              </a:ext>
            </a:extLst>
          </p:cNvPr>
          <p:cNvSpPr/>
          <p:nvPr/>
        </p:nvSpPr>
        <p:spPr>
          <a:xfrm rot="8743682">
            <a:off x="7901521" y="4007205"/>
            <a:ext cx="669851" cy="4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82C9AF-4457-4605-952B-A94E92291D79}"/>
              </a:ext>
            </a:extLst>
          </p:cNvPr>
          <p:cNvSpPr/>
          <p:nvPr/>
        </p:nvSpPr>
        <p:spPr>
          <a:xfrm>
            <a:off x="5475760" y="4020238"/>
            <a:ext cx="2302447" cy="12673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45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4F43B6-22C6-4B05-92B5-D968739E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92" y="1802216"/>
            <a:ext cx="4391025" cy="42481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FA1EA1-62CF-435D-85D4-6871321FD8F5}"/>
              </a:ext>
            </a:extLst>
          </p:cNvPr>
          <p:cNvSpPr txBox="1"/>
          <p:nvPr/>
        </p:nvSpPr>
        <p:spPr>
          <a:xfrm>
            <a:off x="674159" y="1802216"/>
            <a:ext cx="5905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EM SÍNTESE PODEMOS FAZER DUAS PERGUNTAS: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COMO DESEJO AGRUPAR AS INFORMAÇÕES?</a:t>
            </a:r>
          </a:p>
          <a:p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O QUE DESEJO QUANTIFICAR?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4DF24C-E87F-42F4-9B74-1CCEC7FD866C}"/>
              </a:ext>
            </a:extLst>
          </p:cNvPr>
          <p:cNvSpPr/>
          <p:nvPr/>
        </p:nvSpPr>
        <p:spPr>
          <a:xfrm>
            <a:off x="6732291" y="5314950"/>
            <a:ext cx="2156527" cy="7354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D39E45B-B577-4981-A340-E65C40AE5CA0}"/>
              </a:ext>
            </a:extLst>
          </p:cNvPr>
          <p:cNvSpPr/>
          <p:nvPr/>
        </p:nvSpPr>
        <p:spPr>
          <a:xfrm>
            <a:off x="8893482" y="5314950"/>
            <a:ext cx="2077435" cy="7354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8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4F43B6-22C6-4B05-92B5-D968739E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92" y="1802216"/>
            <a:ext cx="4391025" cy="4248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A16038-4E43-4867-959C-33B56EF7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9" y="4188563"/>
            <a:ext cx="3667125" cy="15430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FA1EA1-62CF-435D-85D4-6871321FD8F5}"/>
              </a:ext>
            </a:extLst>
          </p:cNvPr>
          <p:cNvSpPr txBox="1"/>
          <p:nvPr/>
        </p:nvSpPr>
        <p:spPr>
          <a:xfrm>
            <a:off x="674159" y="1802216"/>
            <a:ext cx="590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Se desejo quantificar os tipos de Situação de Funcionamento das escolas. Tenho que </a:t>
            </a:r>
            <a:r>
              <a:rPr lang="pt-BR" dirty="0">
                <a:solidFill>
                  <a:srgbClr val="0070C0"/>
                </a:solidFill>
              </a:rPr>
              <a:t>agrupar as situações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contar as escolas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isso arrasto a coluna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TP_SITUACAO_FUNCIONAMENTO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o campo </a:t>
            </a:r>
            <a:r>
              <a:rPr lang="pt-BR" dirty="0">
                <a:solidFill>
                  <a:srgbClr val="0070C0"/>
                </a:solidFill>
              </a:rPr>
              <a:t>Linhas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que faz o agrupamento, e arrasto o campo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NO_ENTIDADE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que tem o nome das escolas para o campo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valores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, que realizará a contagem das escolas.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4DF24C-E87F-42F4-9B74-1CCEC7FD866C}"/>
              </a:ext>
            </a:extLst>
          </p:cNvPr>
          <p:cNvSpPr/>
          <p:nvPr/>
        </p:nvSpPr>
        <p:spPr>
          <a:xfrm>
            <a:off x="6732291" y="5314950"/>
            <a:ext cx="2156527" cy="7354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ED97E7-BD34-4771-83B6-5FF9C83ABDD4}"/>
              </a:ext>
            </a:extLst>
          </p:cNvPr>
          <p:cNvSpPr/>
          <p:nvPr/>
        </p:nvSpPr>
        <p:spPr>
          <a:xfrm>
            <a:off x="669495" y="4188563"/>
            <a:ext cx="1733464" cy="15430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D39E45B-B577-4981-A340-E65C40AE5CA0}"/>
              </a:ext>
            </a:extLst>
          </p:cNvPr>
          <p:cNvSpPr/>
          <p:nvPr/>
        </p:nvSpPr>
        <p:spPr>
          <a:xfrm>
            <a:off x="8893482" y="5314950"/>
            <a:ext cx="2077435" cy="7354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53CCC4F-C94F-4FBA-AD9B-D12E286F238C}"/>
              </a:ext>
            </a:extLst>
          </p:cNvPr>
          <p:cNvSpPr/>
          <p:nvPr/>
        </p:nvSpPr>
        <p:spPr>
          <a:xfrm>
            <a:off x="2438280" y="4188563"/>
            <a:ext cx="1761582" cy="154305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1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5232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NÍVEIS DE LINHAS E COLUNAS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6A2364-CB2C-4D2F-8FBA-D88F20FF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54" y="1780289"/>
            <a:ext cx="4333875" cy="3829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FC08D5-5644-449F-AC70-C6354F087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68" y="3248246"/>
            <a:ext cx="2581275" cy="19907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Podemos realizar um sub agrupamento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das informações. Como no exemplo ao lado, temos os Municípios mas também visualizamos os tipos de dependência(se é estadual, federal) das escolas. E se observarmos na figura 2, esse agrupamento deu desta forma, pois temos no campo linha disposto primeiro o NO_MUNICIPIO(nome do município) e depois o tipo de dependência, portanto é a ordem que definirá a hierarquia de agrupamento.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Veremos na próxima tela que para este caso seria melhor a utilização das colunas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02CE1C-B0DA-4755-A6C5-F97A2B80CBA9}"/>
              </a:ext>
            </a:extLst>
          </p:cNvPr>
          <p:cNvSpPr txBox="1"/>
          <p:nvPr/>
        </p:nvSpPr>
        <p:spPr>
          <a:xfrm>
            <a:off x="6114828" y="141095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66C16B-DFFD-4E8D-B084-E7FE3076612E}"/>
              </a:ext>
            </a:extLst>
          </p:cNvPr>
          <p:cNvSpPr txBox="1"/>
          <p:nvPr/>
        </p:nvSpPr>
        <p:spPr>
          <a:xfrm>
            <a:off x="9595219" y="2796734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8071D08-DB60-407B-8DB2-6BD4958B5505}"/>
              </a:ext>
            </a:extLst>
          </p:cNvPr>
          <p:cNvSpPr/>
          <p:nvPr/>
        </p:nvSpPr>
        <p:spPr>
          <a:xfrm>
            <a:off x="9029327" y="4398755"/>
            <a:ext cx="1241723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1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7C3D15-D643-4F8F-8AEE-B19A584A00FA}"/>
              </a:ext>
            </a:extLst>
          </p:cNvPr>
          <p:cNvSpPr txBox="1"/>
          <p:nvPr/>
        </p:nvSpPr>
        <p:spPr>
          <a:xfrm>
            <a:off x="3182689" y="725351"/>
            <a:ext cx="602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a serem trabalhados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B88431-CEF2-440E-B401-8296DA66F6AB}"/>
              </a:ext>
            </a:extLst>
          </p:cNvPr>
          <p:cNvSpPr/>
          <p:nvPr/>
        </p:nvSpPr>
        <p:spPr>
          <a:xfrm>
            <a:off x="16002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CENSO ESCOLAR (INEP)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7DB79A1-2428-41F4-8529-B48C97369880}"/>
              </a:ext>
            </a:extLst>
          </p:cNvPr>
          <p:cNvSpPr/>
          <p:nvPr/>
        </p:nvSpPr>
        <p:spPr>
          <a:xfrm>
            <a:off x="43434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PESQUISA DE PERFIL DE SUJEITOS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77CDBF2-C78B-4A1A-BE2C-AC794C0E5588}"/>
              </a:ext>
            </a:extLst>
          </p:cNvPr>
          <p:cNvSpPr/>
          <p:nvPr/>
        </p:nvSpPr>
        <p:spPr>
          <a:xfrm>
            <a:off x="70866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PESQUISA COM ESTUDANTES UNIVERSITÁRIOS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3A45CE5-E3A7-4E69-ABDA-68770DEB096C}"/>
              </a:ext>
            </a:extLst>
          </p:cNvPr>
          <p:cNvSpPr/>
          <p:nvPr/>
        </p:nvSpPr>
        <p:spPr>
          <a:xfrm>
            <a:off x="16002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ESTIMATIVA POPULACIONAL (IBGE)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CDAC82-7D02-443D-9C2C-1EA1FA7B2F7C}"/>
              </a:ext>
            </a:extLst>
          </p:cNvPr>
          <p:cNvSpPr/>
          <p:nvPr/>
        </p:nvSpPr>
        <p:spPr>
          <a:xfrm>
            <a:off x="43434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ACIDENTES DE TRÂNSITO (PRF)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342DE2-3655-4CC0-9922-4A20E8D50C11}"/>
              </a:ext>
            </a:extLst>
          </p:cNvPr>
          <p:cNvSpPr/>
          <p:nvPr/>
        </p:nvSpPr>
        <p:spPr>
          <a:xfrm>
            <a:off x="70866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BOLSAS PROUNI</a:t>
            </a: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(INEP)</a:t>
            </a:r>
          </a:p>
        </p:txBody>
      </p:sp>
    </p:spTree>
    <p:extLst>
      <p:ext uri="{BB962C8B-B14F-4D97-AF65-F5344CB8AC3E}">
        <p14:creationId xmlns:p14="http://schemas.microsoft.com/office/powerpoint/2010/main" val="2956148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5232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NÍVEIS DE LINHAS E COLUNAS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Estes são os mesmos dados anteriores, mas dispostos de forma diferente. Optamos por colocar o tipo de dependência (federal, municipal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etc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) no campo colunas, ao invés de estar em um subnível no campo linhas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02CE1C-B0DA-4755-A6C5-F97A2B80CBA9}"/>
              </a:ext>
            </a:extLst>
          </p:cNvPr>
          <p:cNvSpPr txBox="1"/>
          <p:nvPr/>
        </p:nvSpPr>
        <p:spPr>
          <a:xfrm>
            <a:off x="1530118" y="3626948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66C16B-DFFD-4E8D-B084-E7FE3076612E}"/>
              </a:ext>
            </a:extLst>
          </p:cNvPr>
          <p:cNvSpPr txBox="1"/>
          <p:nvPr/>
        </p:nvSpPr>
        <p:spPr>
          <a:xfrm>
            <a:off x="9148652" y="128507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7D85ED-AE83-4D70-BC71-1568869B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64" y="1619792"/>
            <a:ext cx="5600700" cy="4752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826A2F-5B61-4170-865A-3C7097C2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38" y="3996279"/>
            <a:ext cx="2438400" cy="21431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17E8B94-6C77-4A92-8F1A-4C5469801390}"/>
              </a:ext>
            </a:extLst>
          </p:cNvPr>
          <p:cNvSpPr/>
          <p:nvPr/>
        </p:nvSpPr>
        <p:spPr>
          <a:xfrm>
            <a:off x="2205756" y="4140028"/>
            <a:ext cx="1131782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AF99EF-60A8-4868-BFF1-D24CDD250D0C}"/>
              </a:ext>
            </a:extLst>
          </p:cNvPr>
          <p:cNvSpPr/>
          <p:nvPr/>
        </p:nvSpPr>
        <p:spPr>
          <a:xfrm>
            <a:off x="986556" y="5174931"/>
            <a:ext cx="1131782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42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152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FILTROS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Ainda se utilizando do exemplo anterior, poderíamos querer saber estes mesmos dados, mas apenas identificando as escolas da localização Rural. Para isso utilizamos o </a:t>
            </a:r>
            <a:r>
              <a:rPr lang="pt-BR" b="1" dirty="0">
                <a:solidFill>
                  <a:srgbClr val="FF0000"/>
                </a:solidFill>
              </a:rPr>
              <a:t>Filtro.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Existe o filtro dos próprios rótulos, mas podemos utilizar um campo externo como filtro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5D0173-8C76-451F-A27D-EE69155C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84" y="700302"/>
            <a:ext cx="5514975" cy="55911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C607E4-7BCF-4D3B-BCCC-BB8F58C0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91" y="3966276"/>
            <a:ext cx="2543175" cy="22002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D50A59-4776-407D-AFD3-FB963FC69AAA}"/>
              </a:ext>
            </a:extLst>
          </p:cNvPr>
          <p:cNvSpPr/>
          <p:nvPr/>
        </p:nvSpPr>
        <p:spPr>
          <a:xfrm>
            <a:off x="2694596" y="4180946"/>
            <a:ext cx="1131782" cy="6143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57AAF6-87EE-4A32-A67D-B5FD8616F2CE}"/>
              </a:ext>
            </a:extLst>
          </p:cNvPr>
          <p:cNvSpPr/>
          <p:nvPr/>
        </p:nvSpPr>
        <p:spPr>
          <a:xfrm>
            <a:off x="5436310" y="670739"/>
            <a:ext cx="3399345" cy="6143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3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2 (PESQUISA DE PERFIL DE SUJEITOS)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82" y="2905213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7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18258" y="1028071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PESQUISA DE PERFIL DE SUJEITOS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659067" y="2218533"/>
            <a:ext cx="92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INSERIR COLUNA IDADE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IDADE A PARTIR DA DATA DE NASCIMENTO (usando DATADIF)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A PARTIR DOS DADOS E NOMEÁ-LA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DINÂMICA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QUANTIDADE DE PARTICIPANTES POR ESTADO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PARTICIPANTES POR ESTADO CIVIL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MÉDIA DA IDADE</a:t>
            </a:r>
          </a:p>
        </p:txBody>
      </p:sp>
    </p:spTree>
    <p:extLst>
      <p:ext uri="{BB962C8B-B14F-4D97-AF65-F5344CB8AC3E}">
        <p14:creationId xmlns:p14="http://schemas.microsoft.com/office/powerpoint/2010/main" val="312314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460705" y="2841752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COMO CALCULAR A IDADE A PARTIR DA DATA DE NASCIMENTO?</a:t>
            </a:r>
          </a:p>
        </p:txBody>
      </p:sp>
    </p:spTree>
    <p:extLst>
      <p:ext uri="{BB962C8B-B14F-4D97-AF65-F5344CB8AC3E}">
        <p14:creationId xmlns:p14="http://schemas.microsoft.com/office/powerpoint/2010/main" val="318953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152055" y="1043097"/>
            <a:ext cx="59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CÁLCULO DA IDADE (DATADIF)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23D643-80E2-4279-BC3E-8636CE7F618E}"/>
              </a:ext>
            </a:extLst>
          </p:cNvPr>
          <p:cNvSpPr/>
          <p:nvPr/>
        </p:nvSpPr>
        <p:spPr>
          <a:xfrm>
            <a:off x="3560820" y="3108583"/>
            <a:ext cx="464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=DATADIF(B2;$H$1;"y")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9EFEC-CBE2-4961-BC12-3F262A77631A}"/>
              </a:ext>
            </a:extLst>
          </p:cNvPr>
          <p:cNvSpPr/>
          <p:nvPr/>
        </p:nvSpPr>
        <p:spPr>
          <a:xfrm>
            <a:off x="2343717" y="2237423"/>
            <a:ext cx="819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</a:t>
            </a:r>
            <a:r>
              <a:rPr lang="pt-BR" sz="3600" dirty="0" err="1"/>
              <a:t>data_inicial;data_final;"y</a:t>
            </a:r>
            <a:r>
              <a:rPr lang="pt-BR" sz="36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47784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3 (PESQUISA COM ESTUDANTES UNIVERSITÁRIOS)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7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88158" y="507371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PESQUISA COM ESTUDANTES UNIVERSITÁRIOS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417856" y="2054489"/>
            <a:ext cx="9229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Alterar os títulos das perguntas (encurtar com palavras chaves, no máximo duas palavras)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Colocar NSI para a quantidade de pessoas que não soube informar algum dado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Criar a coluna idade e calcular a idade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FÓRMULA  =DATADIF(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data_inicial;data_final;"y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")  ou a fórmula =INT((AGORA()-B2)/365,5)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Atalho CTRL + * (selecionar toda a tabela) -&gt; Inserir -&gt; Tabela dinâmica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da idade (Em valores colocar o campo IDADE e alterar a configuração para média)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Verificar quantos respondentes são mulheres e quantos são homens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Verificar quantos respondentes trabalham e quantos não trabalham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da renda familiar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renda mínima e máxima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do ENEM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renda per capita (inserir campo calculado)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76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4 (ESTIMATIVA POPULACIONAL)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18258" y="1028071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ESTIMATIVA POPULACIONAL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ANOS 2012 – 2017 (IBGE-DOU)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2041452" y="2700671"/>
            <a:ext cx="92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DINÂMICA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SOMA DA POPULAÇÃO ESTIMADA POR UF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SOMA DA POPULAÇÃO ESTIMADA POR MUNICÍPIO DO RN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ESTIMATIVA POPULACIONAL TOTAL DO BRASIL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QUAL O MUNICÍPIO DO RN QUE TEM A MAIOR E A MENOR POPULAÇÃO?</a:t>
            </a:r>
          </a:p>
        </p:txBody>
      </p:sp>
    </p:spTree>
    <p:extLst>
      <p:ext uri="{BB962C8B-B14F-4D97-AF65-F5344CB8AC3E}">
        <p14:creationId xmlns:p14="http://schemas.microsoft.com/office/powerpoint/2010/main" val="32079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1909168" y="2760383"/>
            <a:ext cx="872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 que é/para que serve a Tabela Dinâmica?</a:t>
            </a:r>
          </a:p>
        </p:txBody>
      </p:sp>
    </p:spTree>
    <p:extLst>
      <p:ext uri="{BB962C8B-B14F-4D97-AF65-F5344CB8AC3E}">
        <p14:creationId xmlns:p14="http://schemas.microsoft.com/office/powerpoint/2010/main" val="887714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5 (ACIDENTES DE TRÂNSITO - PRF)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8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28890" y="783522"/>
            <a:ext cx="6481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ACIDENTES DE TRÂNSITO REGISTRADOS PELA PRF NO RN – ANO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446029" y="2806997"/>
            <a:ext cx="92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acidentes por dia semana (listar por maior percentual)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quantidade de acidentes por horários (listar por maior percentual)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Município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Causa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classificação das vítimas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gráficos dos dados</a:t>
            </a:r>
          </a:p>
        </p:txBody>
      </p:sp>
    </p:spTree>
    <p:extLst>
      <p:ext uri="{BB962C8B-B14F-4D97-AF65-F5344CB8AC3E}">
        <p14:creationId xmlns:p14="http://schemas.microsoft.com/office/powerpoint/2010/main" val="2192410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6 (MEC-PROUNI)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5" y="2905213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2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28890" y="783522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DADOS RELATIVOS A CONCEÇÕES DE BOLSAS DO PROUNI 2012 - 2016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605517" y="2604978"/>
            <a:ext cx="922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COLUNA IDADE / CALCULAR IDADE DOS PARTICIPANTES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/ CRIAR TABELA DINÂMICA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AS UNIVERSIDADES QUE MAIS TIVERAM BOLSA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POR TIPO DE BOLSA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POR MODALIDADE DE ENSINO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 DE BOLSAS OFERTADAS POR NOME DO CURSO (EX. ADMINISTRAÇÃO, SERVIÇO SOCIAL)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CONCEDIDAS POR SEXO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CONCEDIDAS POR RAÇA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MÉDIA DE IDADE DOS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3810261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251952" y="719931"/>
            <a:ext cx="59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CÁLCULO DA IDADE (DATADIF)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23D643-80E2-4279-BC3E-8636CE7F618E}"/>
              </a:ext>
            </a:extLst>
          </p:cNvPr>
          <p:cNvSpPr/>
          <p:nvPr/>
        </p:nvSpPr>
        <p:spPr>
          <a:xfrm>
            <a:off x="3510944" y="2462252"/>
            <a:ext cx="464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=DATADIF(B2;A$80;"y")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9EFEC-CBE2-4961-BC12-3F262A77631A}"/>
              </a:ext>
            </a:extLst>
          </p:cNvPr>
          <p:cNvSpPr/>
          <p:nvPr/>
        </p:nvSpPr>
        <p:spPr>
          <a:xfrm>
            <a:off x="2293841" y="1591092"/>
            <a:ext cx="819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</a:t>
            </a:r>
            <a:r>
              <a:rPr lang="pt-BR" sz="3600" dirty="0" err="1"/>
              <a:t>data_inicial;data_final;"y</a:t>
            </a:r>
            <a:r>
              <a:rPr lang="pt-BR" sz="3600" dirty="0"/>
              <a:t>")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B8983A-9745-4E39-89EA-CFDFE699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38" y="3333412"/>
            <a:ext cx="4044581" cy="23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1867223" y="1032251"/>
            <a:ext cx="872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 que é/para que serve a Tabela Dinâmica?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679EBA-182B-4A30-B18F-4E9D1F860AF6}"/>
              </a:ext>
            </a:extLst>
          </p:cNvPr>
          <p:cNvSpPr txBox="1"/>
          <p:nvPr/>
        </p:nvSpPr>
        <p:spPr>
          <a:xfrm>
            <a:off x="1016478" y="2097196"/>
            <a:ext cx="501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Ferramenta de Tabulação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45D96D-A1F9-4985-9D9D-3FF69B6B9647}"/>
              </a:ext>
            </a:extLst>
          </p:cNvPr>
          <p:cNvSpPr txBox="1"/>
          <p:nvPr/>
        </p:nvSpPr>
        <p:spPr>
          <a:xfrm>
            <a:off x="1016478" y="3969281"/>
            <a:ext cx="487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Agrupamento dos dados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4518AA-D619-42AA-BC1B-A6E12CE2CA9E}"/>
              </a:ext>
            </a:extLst>
          </p:cNvPr>
          <p:cNvSpPr txBox="1"/>
          <p:nvPr/>
        </p:nvSpPr>
        <p:spPr>
          <a:xfrm>
            <a:off x="1047801" y="3080084"/>
            <a:ext cx="5734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Quantificação dos resultados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6D18E9-7E51-4BF6-B312-434C6A3846A0}"/>
              </a:ext>
            </a:extLst>
          </p:cNvPr>
          <p:cNvSpPr txBox="1"/>
          <p:nvPr/>
        </p:nvSpPr>
        <p:spPr>
          <a:xfrm>
            <a:off x="1000546" y="4950924"/>
            <a:ext cx="683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Visão panorâmica das informações</a:t>
            </a:r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65300EAA-CA67-434A-AAD5-4245B9A11A6A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2563303" y="2764592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B2CB9224-9F77-4429-89A5-9C1BB365F84E}"/>
              </a:ext>
            </a:extLst>
          </p:cNvPr>
          <p:cNvSpPr/>
          <p:nvPr/>
        </p:nvSpPr>
        <p:spPr>
          <a:xfrm>
            <a:off x="1016478" y="2579926"/>
            <a:ext cx="170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 possibilita a</a:t>
            </a:r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7822CC7-A62C-482D-9056-476FDDA4EB63}"/>
              </a:ext>
            </a:extLst>
          </p:cNvPr>
          <p:cNvSpPr/>
          <p:nvPr/>
        </p:nvSpPr>
        <p:spPr>
          <a:xfrm>
            <a:off x="1089795" y="3572371"/>
            <a:ext cx="115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através do</a:t>
            </a:r>
            <a:endParaRPr lang="pt-BR" dirty="0"/>
          </a:p>
        </p:txBody>
      </p:sp>
      <p:cxnSp>
        <p:nvCxnSpPr>
          <p:cNvPr id="43" name="Conector: Curvo 42">
            <a:extLst>
              <a:ext uri="{FF2B5EF4-FFF2-40B4-BE49-F238E27FC236}">
                <a16:creationId xmlns:a16="http://schemas.microsoft.com/office/drawing/2014/main" id="{79D1ACB1-C28D-4C44-9B85-672A7B06FD27}"/>
              </a:ext>
            </a:extLst>
          </p:cNvPr>
          <p:cNvCxnSpPr>
            <a:cxnSpLocks/>
          </p:cNvCxnSpPr>
          <p:nvPr/>
        </p:nvCxnSpPr>
        <p:spPr>
          <a:xfrm flipH="1">
            <a:off x="2057339" y="3763537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8FC041F-5433-46DC-A4DE-6104C2EE9581}"/>
              </a:ext>
            </a:extLst>
          </p:cNvPr>
          <p:cNvSpPr/>
          <p:nvPr/>
        </p:nvSpPr>
        <p:spPr>
          <a:xfrm>
            <a:off x="1000546" y="4489146"/>
            <a:ext cx="21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proporcionando uma</a:t>
            </a:r>
            <a:endParaRPr lang="pt-BR" dirty="0"/>
          </a:p>
        </p:txBody>
      </p:sp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2CB51613-D8A7-4767-AFC0-48346B37140A}"/>
              </a:ext>
            </a:extLst>
          </p:cNvPr>
          <p:cNvCxnSpPr>
            <a:cxnSpLocks/>
          </p:cNvCxnSpPr>
          <p:nvPr/>
        </p:nvCxnSpPr>
        <p:spPr>
          <a:xfrm flipH="1">
            <a:off x="3011153" y="4695174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4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936B318-7640-497B-B244-7462BBEF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34" y="1388872"/>
            <a:ext cx="3747924" cy="45119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5BBEAB2-EF6D-4465-B70A-A7063CAA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50" y="1363472"/>
            <a:ext cx="5194124" cy="45373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375CE2A-DDAC-4672-978E-366EFB489B0E}"/>
              </a:ext>
            </a:extLst>
          </p:cNvPr>
          <p:cNvSpPr txBox="1"/>
          <p:nvPr/>
        </p:nvSpPr>
        <p:spPr>
          <a:xfrm>
            <a:off x="1218340" y="963362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Dados em planilha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413076-CAA7-4472-9929-1F7234E2BAE1}"/>
              </a:ext>
            </a:extLst>
          </p:cNvPr>
          <p:cNvSpPr txBox="1"/>
          <p:nvPr/>
        </p:nvSpPr>
        <p:spPr>
          <a:xfrm>
            <a:off x="6645423" y="763307"/>
            <a:ext cx="452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Dashboard/Panorama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12522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702543" y="861684"/>
            <a:ext cx="701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Quais as perspectivas de utilização?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4518AA-D619-42AA-BC1B-A6E12CE2CA9E}"/>
              </a:ext>
            </a:extLst>
          </p:cNvPr>
          <p:cNvSpPr txBox="1"/>
          <p:nvPr/>
        </p:nvSpPr>
        <p:spPr>
          <a:xfrm>
            <a:off x="933500" y="1902794"/>
            <a:ext cx="102907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92D050"/>
                </a:solidFill>
              </a:rPr>
              <a:t>De maneira geral, podemos considerar que a Tabela Dinâmica serve para facilitar a elaboração de relatórios de vários tipos de dados. Assim, as possibilidades de uso são das mais diversas.</a:t>
            </a:r>
          </a:p>
          <a:p>
            <a:pPr algn="just"/>
            <a:endParaRPr lang="pt-BR" sz="2800" b="1" dirty="0">
              <a:solidFill>
                <a:srgbClr val="92D05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de Pesquisas de Opinião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Dados/Indicadores Sociais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Econômicos/Financeiros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de Gerenciamento Administrativo</a:t>
            </a:r>
          </a:p>
          <a:p>
            <a:pPr algn="just"/>
            <a:r>
              <a:rPr lang="pt-BR" sz="2800" b="1" dirty="0">
                <a:solidFill>
                  <a:srgbClr val="92D050"/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92D05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0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3714133" y="362913"/>
            <a:ext cx="525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Tabela Dinâmica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766F14-DCA2-4A5F-905D-5949CD7C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35" y="1489373"/>
            <a:ext cx="4369233" cy="48483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B55E89-F02C-44AF-B04D-D9A5C4CB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29" y="1489373"/>
            <a:ext cx="5458851" cy="45282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7A3F04-640B-44CA-8CC2-5EC717558BCC}"/>
              </a:ext>
            </a:extLst>
          </p:cNvPr>
          <p:cNvSpPr txBox="1"/>
          <p:nvPr/>
        </p:nvSpPr>
        <p:spPr>
          <a:xfrm>
            <a:off x="1313754" y="929226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Quantificação/contagem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EDA170-F46F-46ED-B641-E49706670D70}"/>
              </a:ext>
            </a:extLst>
          </p:cNvPr>
          <p:cNvSpPr txBox="1"/>
          <p:nvPr/>
        </p:nvSpPr>
        <p:spPr>
          <a:xfrm>
            <a:off x="5784129" y="1089263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Tabela Dinâmica</a:t>
            </a:r>
          </a:p>
        </p:txBody>
      </p:sp>
    </p:spTree>
    <p:extLst>
      <p:ext uri="{BB962C8B-B14F-4D97-AF65-F5344CB8AC3E}">
        <p14:creationId xmlns:p14="http://schemas.microsoft.com/office/powerpoint/2010/main" val="14801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3416953" y="564597"/>
            <a:ext cx="525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Tabela Dinâmica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645A40-D029-4B2D-939A-3BB85A59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6" y="2339003"/>
            <a:ext cx="5054489" cy="30036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6B635A-8513-4C79-B43E-2E47970D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67" y="2339003"/>
            <a:ext cx="4753346" cy="30021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575973-3350-4532-81A3-D2E54D4A7BC9}"/>
              </a:ext>
            </a:extLst>
          </p:cNvPr>
          <p:cNvSpPr txBox="1"/>
          <p:nvPr/>
        </p:nvSpPr>
        <p:spPr>
          <a:xfrm>
            <a:off x="1096077" y="1678834"/>
            <a:ext cx="56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Quantificação de dados para elaboração de gráficos</a:t>
            </a:r>
          </a:p>
        </p:txBody>
      </p:sp>
    </p:spTree>
    <p:extLst>
      <p:ext uri="{BB962C8B-B14F-4D97-AF65-F5344CB8AC3E}">
        <p14:creationId xmlns:p14="http://schemas.microsoft.com/office/powerpoint/2010/main" val="153175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12899</TotalTime>
  <Words>1308</Words>
  <Application>Microsoft Office PowerPoint</Application>
  <PresentationFormat>Widescreen</PresentationFormat>
  <Paragraphs>193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Viana Patricio</dc:creator>
  <cp:lastModifiedBy>Viana Patricio</cp:lastModifiedBy>
  <cp:revision>167</cp:revision>
  <dcterms:created xsi:type="dcterms:W3CDTF">2017-09-05T16:05:46Z</dcterms:created>
  <dcterms:modified xsi:type="dcterms:W3CDTF">2019-02-25T11:56:28Z</dcterms:modified>
</cp:coreProperties>
</file>