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99" r:id="rId7"/>
    <p:sldId id="301" r:id="rId8"/>
    <p:sldId id="302" r:id="rId9"/>
    <p:sldId id="300" r:id="rId10"/>
    <p:sldId id="294" r:id="rId11"/>
    <p:sldId id="295" r:id="rId12"/>
    <p:sldId id="282" r:id="rId13"/>
    <p:sldId id="283" r:id="rId14"/>
    <p:sldId id="303" r:id="rId15"/>
    <p:sldId id="261" r:id="rId16"/>
    <p:sldId id="290" r:id="rId17"/>
    <p:sldId id="289" r:id="rId18"/>
    <p:sldId id="291" r:id="rId19"/>
    <p:sldId id="262" r:id="rId20"/>
    <p:sldId id="263" r:id="rId21"/>
    <p:sldId id="265" r:id="rId22"/>
    <p:sldId id="264" r:id="rId23"/>
    <p:sldId id="292" r:id="rId24"/>
    <p:sldId id="293" r:id="rId25"/>
    <p:sldId id="267" r:id="rId26"/>
    <p:sldId id="266" r:id="rId27"/>
    <p:sldId id="268" r:id="rId28"/>
    <p:sldId id="269" r:id="rId29"/>
    <p:sldId id="270" r:id="rId30"/>
    <p:sldId id="271" r:id="rId31"/>
    <p:sldId id="304" r:id="rId32"/>
    <p:sldId id="272" r:id="rId33"/>
    <p:sldId id="274" r:id="rId34"/>
    <p:sldId id="306" r:id="rId35"/>
    <p:sldId id="307" r:id="rId36"/>
    <p:sldId id="279" r:id="rId37"/>
    <p:sldId id="309" r:id="rId38"/>
    <p:sldId id="280" r:id="rId39"/>
    <p:sldId id="281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D3BE-B41A-400B-BA92-7717DC5670E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799B-E0BF-43A4-B666-CEBC1D4E9EE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pt-BR" sz="1800" dirty="0" smtClean="0"/>
              <a:t>UNIVERSIDADE FEDERAL DO RIO GRANDE DO NORTE</a:t>
            </a:r>
            <a:br>
              <a:rPr lang="pt-BR" sz="1800" dirty="0" smtClean="0"/>
            </a:br>
            <a:r>
              <a:rPr lang="pt-BR" sz="1800" dirty="0" smtClean="0"/>
              <a:t>CENTRO DE CIÊNCIAS HUMANAS LETRAS E ARTES</a:t>
            </a:r>
            <a:br>
              <a:rPr lang="pt-BR" sz="1800" dirty="0" smtClean="0"/>
            </a:br>
            <a:r>
              <a:rPr lang="pt-BR" sz="1800" dirty="0" smtClean="0"/>
              <a:t>DEPARTAMENTO DE POLÍTICAS PÚBLICAS</a:t>
            </a:r>
            <a:endParaRPr lang="pt-BR" sz="1800" dirty="0"/>
          </a:p>
        </p:txBody>
      </p:sp>
      <p:pic>
        <p:nvPicPr>
          <p:cNvPr id="11266" name="Picture 2" descr="Resultado de imagem para ARCG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2969843" cy="1648263"/>
          </a:xfrm>
          <a:prstGeom prst="rect">
            <a:avLst/>
          </a:prstGeom>
          <a:noFill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4536504" cy="1752600"/>
          </a:xfrm>
        </p:spPr>
        <p:txBody>
          <a:bodyPr>
            <a:normAutofit fontScale="92500"/>
          </a:bodyPr>
          <a:lstStyle/>
          <a:p>
            <a:pPr algn="l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MINICURSO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DE PRODUÇÃO DE MAPAS TEMÁTICOS UTILIZANDO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3648" y="4869160"/>
            <a:ext cx="4301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Ministrante:  </a:t>
            </a:r>
            <a:r>
              <a:rPr lang="pt-BR" dirty="0" err="1" smtClean="0"/>
              <a:t>Julliani</a:t>
            </a:r>
            <a:r>
              <a:rPr lang="pt-BR" dirty="0" smtClean="0"/>
              <a:t> L. A. Maia</a:t>
            </a:r>
          </a:p>
          <a:p>
            <a:r>
              <a:rPr lang="pt-BR" dirty="0" smtClean="0"/>
              <a:t>Formação: Geógrafa</a:t>
            </a:r>
          </a:p>
          <a:p>
            <a:r>
              <a:rPr lang="pt-BR" dirty="0" smtClean="0"/>
              <a:t>Mestranda em Estudos Urbanos e Regionais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1.1 Elementos importantes num mapa temático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Sistema de </a:t>
            </a:r>
            <a:r>
              <a:rPr lang="pt-BR" dirty="0" smtClean="0">
                <a:solidFill>
                  <a:srgbClr val="FF0000"/>
                </a:solidFill>
              </a:rPr>
              <a:t>coordenadas</a:t>
            </a:r>
          </a:p>
          <a:p>
            <a:pPr marL="0" indent="0">
              <a:buNone/>
            </a:pPr>
            <a:r>
              <a:rPr lang="pt-BR" sz="2100" dirty="0" smtClean="0"/>
              <a:t>Sistema de Referência Geocêntrica adotado no brasil.</a:t>
            </a:r>
          </a:p>
          <a:p>
            <a:pPr marL="0" indent="0">
              <a:buNone/>
            </a:pPr>
            <a:r>
              <a:rPr lang="pt-BR" sz="2100" dirty="0" smtClean="0"/>
              <a:t>- Coordenadas Geográficas: Sirgas 2000</a:t>
            </a:r>
          </a:p>
          <a:p>
            <a:pPr marL="0" indent="0">
              <a:buNone/>
            </a:pPr>
            <a:r>
              <a:rPr lang="pt-BR" sz="2100" dirty="0" smtClean="0"/>
              <a:t>- Coordenadas Planas: UTM, </a:t>
            </a:r>
            <a:r>
              <a:rPr lang="pt-BR" sz="2100" dirty="0" err="1" smtClean="0"/>
              <a:t>Datum</a:t>
            </a:r>
            <a:r>
              <a:rPr lang="pt-BR" sz="2100" dirty="0" smtClean="0"/>
              <a:t>: Sirgas 2000</a:t>
            </a:r>
          </a:p>
          <a:p>
            <a:pPr marL="0" indent="0">
              <a:buNone/>
            </a:pPr>
            <a:r>
              <a:rPr lang="pt-BR" sz="2100" dirty="0" smtClean="0"/>
              <a:t>Para o RN: Zona: 25S</a:t>
            </a:r>
            <a:endParaRPr lang="pt-BR" sz="2100" dirty="0"/>
          </a:p>
          <a:p>
            <a:pPr marL="0" indent="0" algn="ctr">
              <a:buNone/>
            </a:pPr>
            <a:r>
              <a:rPr lang="pt-BR" sz="2100" dirty="0" smtClean="0"/>
              <a:t>Dica de Leitura:</a:t>
            </a:r>
          </a:p>
          <a:p>
            <a:pPr marL="0" indent="0">
              <a:buNone/>
            </a:pPr>
            <a:r>
              <a:rPr lang="pt-BR" sz="2100" dirty="0" smtClean="0"/>
              <a:t>http</a:t>
            </a:r>
            <a:r>
              <a:rPr lang="pt-BR" sz="2100" dirty="0"/>
              <a:t>://www.ibge.gov.br/home/geociencias/geodesia/pmrg/faq.shtm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Legenda</a:t>
            </a:r>
          </a:p>
          <a:p>
            <a:pPr marL="0" indent="0">
              <a:buNone/>
            </a:pPr>
            <a:r>
              <a:rPr lang="pt-BR" sz="1800" dirty="0" smtClean="0"/>
              <a:t>Fonte: 10 ( mínimo)</a:t>
            </a:r>
          </a:p>
          <a:p>
            <a:pPr marL="0" indent="0">
              <a:buNone/>
            </a:pPr>
            <a:r>
              <a:rPr lang="pt-BR" sz="1800" dirty="0" smtClean="0"/>
              <a:t>Não precisa do título “Legenda”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24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Fonte dos dados e data;</a:t>
            </a:r>
          </a:p>
          <a:p>
            <a:pPr marL="0" indent="0">
              <a:buNone/>
            </a:pPr>
            <a:r>
              <a:rPr lang="pt-BR" dirty="0" smtClean="0"/>
              <a:t>Ex.: Fonte: IBGE,2010.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Autor </a:t>
            </a:r>
            <a:r>
              <a:rPr lang="pt-BR" dirty="0">
                <a:solidFill>
                  <a:srgbClr val="FF0000"/>
                </a:solidFill>
              </a:rPr>
              <a:t>/ Órgão ou </a:t>
            </a:r>
            <a:r>
              <a:rPr lang="pt-BR" dirty="0" smtClean="0">
                <a:solidFill>
                  <a:srgbClr val="FF0000"/>
                </a:solidFill>
              </a:rPr>
              <a:t>Instituição e Data </a:t>
            </a:r>
            <a:r>
              <a:rPr lang="pt-BR" dirty="0">
                <a:solidFill>
                  <a:srgbClr val="FF0000"/>
                </a:solidFill>
              </a:rPr>
              <a:t>de elaboração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 smtClean="0"/>
              <a:t>Ex.: </a:t>
            </a:r>
          </a:p>
          <a:p>
            <a:pPr marL="0" indent="0">
              <a:buNone/>
            </a:pPr>
            <a:r>
              <a:rPr lang="pt-BR" dirty="0" smtClean="0"/>
              <a:t>Elaboração: Julliani L. A. Maia,2017.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3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Julliani\Desktop\SGA_(RN)_e_municípios_limítrof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032448" cy="4750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C:\Users\Julliani\Desktop\0104-1290-sausoc-23-4-1142-gf01.jpg"/>
          <p:cNvPicPr>
            <a:picLocks noChangeAspect="1" noChangeArrowheads="1"/>
          </p:cNvPicPr>
          <p:nvPr/>
        </p:nvPicPr>
        <p:blipFill>
          <a:blip r:embed="rId3" cstate="print"/>
          <a:srcRect l="53996" t="-2182"/>
          <a:stretch>
            <a:fillRect/>
          </a:stretch>
        </p:blipFill>
        <p:spPr bwMode="auto">
          <a:xfrm>
            <a:off x="4427984" y="3140968"/>
            <a:ext cx="4499992" cy="337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ulliani\Desktop\RMF_Atualm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84150"/>
            <a:ext cx="5184576" cy="500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1.2 Tipos de mapas temáticos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8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354064"/>
            <a:ext cx="7355160" cy="1080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b="1" dirty="0" smtClean="0"/>
              <a:t>Os </a:t>
            </a:r>
            <a:r>
              <a:rPr lang="pt-BR" sz="1800" b="1" dirty="0"/>
              <a:t>mapas </a:t>
            </a:r>
            <a:r>
              <a:rPr lang="pt-BR" sz="1800" b="1" dirty="0" smtClean="0"/>
              <a:t>estatísticos: </a:t>
            </a:r>
            <a:r>
              <a:rPr lang="pt-BR" sz="1800" dirty="0" smtClean="0"/>
              <a:t> </a:t>
            </a:r>
            <a:r>
              <a:rPr lang="pt-BR" sz="1800" dirty="0"/>
              <a:t>utilizam símbolos proporcionais, gráficos de setores circulares ou histogramas para visualizar os aspectos quantitativos dos </a:t>
            </a:r>
            <a:r>
              <a:rPr lang="pt-BR" sz="1800" dirty="0" smtClean="0"/>
              <a:t>dados</a:t>
            </a: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708920"/>
            <a:ext cx="7355160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1800" b="1" dirty="0"/>
              <a:t>Os mapas </a:t>
            </a:r>
            <a:r>
              <a:rPr lang="pt-BR" sz="1800" b="1" dirty="0" err="1" smtClean="0"/>
              <a:t>coropléticos</a:t>
            </a:r>
            <a:r>
              <a:rPr lang="pt-BR" sz="1800" dirty="0" smtClean="0"/>
              <a:t>: distribuição </a:t>
            </a:r>
            <a:r>
              <a:rPr lang="pt-BR" sz="1800" dirty="0"/>
              <a:t>discreta de áreas específicas como áreas de ronda, distritos, regiões, condados ou </a:t>
            </a:r>
            <a:r>
              <a:rPr lang="pt-BR" sz="1800" dirty="0" smtClean="0"/>
              <a:t>quarteirões;</a:t>
            </a:r>
          </a:p>
        </p:txBody>
      </p:sp>
    </p:spTree>
    <p:extLst>
      <p:ext uri="{BB962C8B-B14F-4D97-AF65-F5344CB8AC3E}">
        <p14:creationId xmlns:p14="http://schemas.microsoft.com/office/powerpoint/2010/main" val="4482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94420" y="548680"/>
            <a:ext cx="73551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1800" b="1" dirty="0"/>
              <a:t>Os mapas </a:t>
            </a:r>
            <a:r>
              <a:rPr lang="pt-BR" sz="1800" b="1" dirty="0" smtClean="0"/>
              <a:t>pontuais: </a:t>
            </a:r>
            <a:r>
              <a:rPr lang="pt-BR" sz="1800" dirty="0" smtClean="0"/>
              <a:t>para </a:t>
            </a:r>
            <a:r>
              <a:rPr lang="pt-BR" sz="1800" dirty="0"/>
              <a:t>representar incidentes individuais ou números específicos, como quando um ponto equivale a cinco </a:t>
            </a:r>
            <a:r>
              <a:rPr lang="pt-BR" sz="1800" dirty="0" smtClean="0"/>
              <a:t>incidentes;</a:t>
            </a:r>
          </a:p>
        </p:txBody>
      </p:sp>
      <p:pic>
        <p:nvPicPr>
          <p:cNvPr id="6" name="Picture 6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52716" cy="4464496"/>
          </a:xfrm>
          <a:prstGeom prst="rect">
            <a:avLst/>
          </a:prstGeom>
          <a:noFill/>
        </p:spPr>
      </p:pic>
      <p:pic>
        <p:nvPicPr>
          <p:cNvPr id="7" name="Picture 4" descr="http://1.bp.blogspot.com/-z9qIcN0ARXI/TdPeBfaicII/AAAAAAAAAZw/-BtJT7aQank/s1600/M_pontu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615780" cy="366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1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/>
              <a:t>Os mapas lineares</a:t>
            </a:r>
            <a:r>
              <a:rPr lang="pt-BR" sz="1800" dirty="0"/>
              <a:t>: mostram ruas e rodovias, bem como fluxos, através de símbolos lineares como linhas proporcionais em espessura representando os fluxos...</a:t>
            </a:r>
          </a:p>
        </p:txBody>
      </p:sp>
      <p:pic>
        <p:nvPicPr>
          <p:cNvPr id="4" name="Picture 8" descr="Resultado de imagem para mapa lin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743" y="1484784"/>
            <a:ext cx="4046514" cy="4961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4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Conhecendo o </a:t>
            </a:r>
            <a:r>
              <a:rPr lang="pt-BR" dirty="0" err="1" smtClean="0"/>
              <a:t>ARCGis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</a:t>
            </a:r>
            <a:r>
              <a:rPr lang="pt-BR" dirty="0" smtClean="0"/>
              <a:t>rincipais ferramentas;</a:t>
            </a:r>
          </a:p>
          <a:p>
            <a:r>
              <a:rPr lang="pt-BR" dirty="0" smtClean="0"/>
              <a:t>Menus;</a:t>
            </a:r>
          </a:p>
          <a:p>
            <a:r>
              <a:rPr lang="pt-BR" dirty="0" smtClean="0"/>
              <a:t>Extensões:</a:t>
            </a:r>
          </a:p>
          <a:p>
            <a:pPr marL="0" indent="0">
              <a:buNone/>
            </a:pPr>
            <a:r>
              <a:rPr lang="pt-BR" sz="2000" dirty="0" smtClean="0"/>
              <a:t>Projeto: </a:t>
            </a:r>
            <a:r>
              <a:rPr lang="pt-BR" sz="2000" dirty="0" err="1" smtClean="0"/>
              <a:t>mxd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err="1" smtClean="0"/>
              <a:t>Shapefiles</a:t>
            </a:r>
            <a:r>
              <a:rPr lang="pt-BR" sz="2000" dirty="0" smtClean="0"/>
              <a:t>: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989" t="52801" r="45274" b="27589"/>
          <a:stretch/>
        </p:blipFill>
        <p:spPr>
          <a:xfrm>
            <a:off x="683568" y="4149080"/>
            <a:ext cx="5997238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OBJETIVO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 smtClean="0"/>
              <a:t>    Desenvolvimento </a:t>
            </a:r>
            <a:r>
              <a:rPr lang="pt-BR" dirty="0"/>
              <a:t>de aptidões para a utilização de sistema de informações geográficas, a partir da elaboração de mapas temáticos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TEMAS ABORDADOS:</a:t>
            </a:r>
          </a:p>
          <a:p>
            <a:r>
              <a:rPr lang="pt-BR" dirty="0" smtClean="0"/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mapas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temáticos</a:t>
            </a:r>
            <a:r>
              <a:rPr lang="pt-BR" dirty="0" smtClean="0"/>
              <a:t>: </a:t>
            </a:r>
            <a:r>
              <a:rPr lang="pt-BR" dirty="0"/>
              <a:t>tipos e características </a:t>
            </a:r>
            <a:r>
              <a:rPr lang="pt-BR" dirty="0" smtClean="0"/>
              <a:t>, </a:t>
            </a:r>
            <a:r>
              <a:rPr lang="pt-BR" dirty="0"/>
              <a:t>elementos principais; </a:t>
            </a:r>
            <a:endParaRPr lang="pt-BR" dirty="0" smtClean="0"/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Sistemas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de Informações Geográficas </a:t>
            </a:r>
            <a:r>
              <a:rPr lang="pt-BR" dirty="0"/>
              <a:t>(SIG), com destaque para o software </a:t>
            </a:r>
            <a:r>
              <a:rPr lang="pt-BR" dirty="0" err="1"/>
              <a:t>ARCGis</a:t>
            </a:r>
            <a:r>
              <a:rPr lang="pt-BR" dirty="0"/>
              <a:t> </a:t>
            </a:r>
          </a:p>
          <a:p>
            <a:r>
              <a:rPr lang="pt-BR" dirty="0" smtClean="0"/>
              <a:t>Noções </a:t>
            </a:r>
            <a:r>
              <a:rPr lang="pt-BR" dirty="0"/>
              <a:t>gerais sobre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banco de dados geográficos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Obtenção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Banco de Dados Disponíveis – Órgãos Públicos: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IBGE</a:t>
            </a:r>
          </a:p>
          <a:p>
            <a:pPr>
              <a:buNone/>
            </a:pPr>
            <a:r>
              <a:rPr lang="pt-BR" dirty="0" smtClean="0"/>
              <a:t>( muitas informações úteis)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MMA</a:t>
            </a:r>
          </a:p>
          <a:p>
            <a:pPr>
              <a:buNone/>
            </a:pPr>
            <a:r>
              <a:rPr lang="pt-BR" dirty="0" smtClean="0"/>
              <a:t>(dados sobre biomas, hidrografia, transporte...)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DNIT</a:t>
            </a:r>
          </a:p>
          <a:p>
            <a:pPr>
              <a:buNone/>
            </a:pPr>
            <a:r>
              <a:rPr lang="pt-BR" dirty="0" smtClean="0"/>
              <a:t>(transporte)</a:t>
            </a:r>
          </a:p>
          <a:p>
            <a:pPr>
              <a:buNone/>
            </a:pPr>
            <a:r>
              <a:rPr lang="pt-BR" dirty="0" smtClean="0"/>
              <a:t>...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400" dirty="0" smtClean="0"/>
              <a:t>Organização do nosso banco de dados</a:t>
            </a:r>
          </a:p>
          <a:p>
            <a:pPr marL="0" indent="0" algn="ctr">
              <a:buNone/>
            </a:pPr>
            <a:endParaRPr lang="pt-BR" sz="2400" dirty="0" smtClean="0"/>
          </a:p>
          <a:p>
            <a:r>
              <a:rPr lang="pt-BR" sz="2400" dirty="0" smtClean="0"/>
              <a:t>Pasta Matriz: </a:t>
            </a:r>
            <a:r>
              <a:rPr lang="pt-BR" sz="2400" b="1" dirty="0" smtClean="0"/>
              <a:t>Banco de Dados</a:t>
            </a:r>
          </a:p>
          <a:p>
            <a:r>
              <a:rPr lang="pt-BR" sz="2400" dirty="0" smtClean="0"/>
              <a:t>Subpastas: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– Estados_Fonte_Ano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2 – </a:t>
            </a:r>
            <a:r>
              <a:rPr lang="pt-BR" sz="2400" b="1" dirty="0" err="1" smtClean="0">
                <a:solidFill>
                  <a:srgbClr val="FF0000"/>
                </a:solidFill>
              </a:rPr>
              <a:t>RN_Fonte_Ano</a:t>
            </a:r>
            <a:r>
              <a:rPr lang="pt-BR" sz="2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pt-BR" sz="2400" dirty="0" err="1" smtClean="0"/>
              <a:t>Mesorregiões_Fonte_Ano</a:t>
            </a:r>
            <a:endParaRPr lang="pt-BR" sz="2400" dirty="0"/>
          </a:p>
          <a:p>
            <a:r>
              <a:rPr lang="pt-BR" sz="2400" dirty="0" err="1" smtClean="0"/>
              <a:t>Microrregiões_Fonte_Ano</a:t>
            </a:r>
            <a:endParaRPr lang="pt-BR" sz="2400" dirty="0"/>
          </a:p>
          <a:p>
            <a:r>
              <a:rPr lang="pt-BR" sz="2400" dirty="0" err="1" smtClean="0"/>
              <a:t>Municípios_Fonte_Ano</a:t>
            </a:r>
            <a:endParaRPr lang="pt-BR" sz="2400" dirty="0" smtClean="0"/>
          </a:p>
          <a:p>
            <a:r>
              <a:rPr lang="pt-BR" sz="2400" dirty="0" smtClean="0"/>
              <a:t>Setores </a:t>
            </a:r>
            <a:r>
              <a:rPr lang="pt-BR" sz="2400" dirty="0" err="1" smtClean="0"/>
              <a:t>CensitáriosRN_Fonte_Ano</a:t>
            </a:r>
            <a:endParaRPr lang="pt-BR" sz="2400" dirty="0" smtClean="0"/>
          </a:p>
          <a:p>
            <a:r>
              <a:rPr lang="pt-BR" sz="2400" dirty="0" smtClean="0"/>
              <a:t>Faces de </a:t>
            </a:r>
            <a:r>
              <a:rPr lang="pt-BR" sz="2400" dirty="0" err="1" smtClean="0"/>
              <a:t>Logradouros_Natal_Fonte_Ano</a:t>
            </a:r>
            <a:endParaRPr lang="pt-BR" sz="2400" dirty="0" smtClean="0"/>
          </a:p>
          <a:p>
            <a:r>
              <a:rPr lang="pt-BR" sz="2400" dirty="0" err="1" smtClean="0"/>
              <a:t>Tabelas_Fonte_Ano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3.1. Extraindo dados do IBGE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Estados:</a:t>
            </a:r>
          </a:p>
          <a:p>
            <a:pPr marL="0" indent="0">
              <a:buNone/>
            </a:pPr>
            <a:r>
              <a:rPr lang="pt-BR" sz="1900" dirty="0" smtClean="0"/>
              <a:t>Download &gt; Geociências &gt; Malhas territoriais &gt; Malhas Municipais &gt; Município_2016 &gt; Brasil &gt; BR &gt; Unidades da Federação.</a:t>
            </a:r>
          </a:p>
          <a:p>
            <a:pPr marL="0" indent="0" algn="r">
              <a:buNone/>
            </a:pPr>
            <a:r>
              <a:rPr lang="pt-BR" sz="1900" dirty="0" smtClean="0"/>
              <a:t>Salvar em: </a:t>
            </a:r>
            <a:r>
              <a:rPr lang="pt-BR" sz="1900" dirty="0" err="1"/>
              <a:t>Estados_Fonte_Ano</a:t>
            </a:r>
            <a:endParaRPr lang="pt-BR" sz="1900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Municípios</a:t>
            </a:r>
          </a:p>
          <a:p>
            <a:pPr marL="0" indent="0">
              <a:buNone/>
            </a:pPr>
            <a:r>
              <a:rPr lang="pt-BR" sz="2100" dirty="0"/>
              <a:t>Download &gt; Geociências &gt; Malhas territoriais &gt; Malhas Municipais &gt; </a:t>
            </a:r>
            <a:r>
              <a:rPr lang="pt-BR" sz="2100" dirty="0" smtClean="0"/>
              <a:t>Município_2016&gt; </a:t>
            </a:r>
            <a:r>
              <a:rPr lang="pt-BR" sz="2100" dirty="0" err="1" smtClean="0"/>
              <a:t>Ufs</a:t>
            </a:r>
            <a:r>
              <a:rPr lang="pt-BR" sz="2100" dirty="0" smtClean="0"/>
              <a:t> &gt; RN &gt; </a:t>
            </a:r>
            <a:r>
              <a:rPr lang="pt-BR" sz="2100" dirty="0" err="1" smtClean="0"/>
              <a:t>RN_Zip</a:t>
            </a:r>
            <a:r>
              <a:rPr lang="pt-BR" sz="2100" dirty="0" smtClean="0"/>
              <a:t>.</a:t>
            </a:r>
          </a:p>
          <a:p>
            <a:pPr marL="0" indent="0" algn="r">
              <a:buNone/>
            </a:pPr>
            <a:r>
              <a:rPr lang="pt-BR" sz="2100" dirty="0" smtClean="0"/>
              <a:t>Salvar em:</a:t>
            </a:r>
            <a:r>
              <a:rPr lang="pt-BR" sz="2000" dirty="0"/>
              <a:t> </a:t>
            </a:r>
            <a:r>
              <a:rPr lang="pt-BR" sz="2000" dirty="0" err="1" smtClean="0"/>
              <a:t>RN_Fonte_Ano</a:t>
            </a:r>
            <a:r>
              <a:rPr lang="pt-BR" sz="2000" dirty="0" smtClean="0"/>
              <a:t> &gt;</a:t>
            </a:r>
            <a:r>
              <a:rPr lang="pt-BR" sz="2100" dirty="0" smtClean="0"/>
              <a:t> </a:t>
            </a:r>
            <a:r>
              <a:rPr lang="pt-BR" sz="2000" dirty="0" smtClean="0"/>
              <a:t>Municípios</a:t>
            </a:r>
            <a:endParaRPr lang="pt-BR" sz="2000" dirty="0"/>
          </a:p>
          <a:p>
            <a:pPr marL="0" indent="0">
              <a:buNone/>
            </a:pPr>
            <a:endParaRPr lang="pt-BR" sz="2100" dirty="0" smtClean="0"/>
          </a:p>
          <a:p>
            <a:pPr marL="0" indent="0" algn="r">
              <a:buNone/>
            </a:pPr>
            <a:r>
              <a:rPr lang="pt-B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*Ver código do município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3.1. Extraindo dados do IBGE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Setores Censitários;</a:t>
            </a:r>
          </a:p>
          <a:p>
            <a:pPr marL="0" indent="0">
              <a:buNone/>
            </a:pPr>
            <a:r>
              <a:rPr lang="pt-BR" dirty="0" smtClean="0"/>
              <a:t>Para o Estado inteiro</a:t>
            </a:r>
            <a:r>
              <a:rPr lang="pt-BR" dirty="0"/>
              <a:t>: Download &gt; Geociências &gt; Malhas territoriais &gt; </a:t>
            </a:r>
            <a:r>
              <a:rPr lang="pt-BR" dirty="0" smtClean="0"/>
              <a:t>Malhas de Setores Censitários &gt; divisões </a:t>
            </a:r>
            <a:r>
              <a:rPr lang="pt-BR" dirty="0" err="1" smtClean="0"/>
              <a:t>intra-municipais</a:t>
            </a:r>
            <a:r>
              <a:rPr lang="pt-BR" dirty="0" smtClean="0"/>
              <a:t> &gt; censo 2010.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Para municípios específicos: Hot </a:t>
            </a:r>
            <a:r>
              <a:rPr lang="pt-BR" dirty="0"/>
              <a:t>Site Censo 2010 &gt; Resultados &gt; </a:t>
            </a:r>
            <a:r>
              <a:rPr lang="pt-BR" dirty="0" smtClean="0"/>
              <a:t>CNEFE &gt; Setores Censitários_2010.</a:t>
            </a:r>
          </a:p>
          <a:p>
            <a:pPr marL="0" indent="0" algn="r">
              <a:buNone/>
            </a:pPr>
            <a:r>
              <a:rPr lang="pt-BR" sz="3600" dirty="0"/>
              <a:t>Salvar em:</a:t>
            </a:r>
            <a:r>
              <a:rPr lang="pt-BR" dirty="0"/>
              <a:t> </a:t>
            </a:r>
            <a:r>
              <a:rPr lang="pt-BR" dirty="0" err="1"/>
              <a:t>RN_Fonte_Ano</a:t>
            </a:r>
            <a:r>
              <a:rPr lang="pt-BR" dirty="0"/>
              <a:t> </a:t>
            </a:r>
            <a:r>
              <a:rPr lang="pt-BR" dirty="0" smtClean="0"/>
              <a:t>&gt; Setores Censitários</a:t>
            </a:r>
            <a:r>
              <a:rPr lang="pt-BR" sz="3600" dirty="0" smtClean="0"/>
              <a:t> 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 código do município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Faces de Logradouros;</a:t>
            </a:r>
          </a:p>
          <a:p>
            <a:pPr marL="0" indent="0">
              <a:buNone/>
            </a:pPr>
            <a:r>
              <a:rPr lang="pt-BR" dirty="0"/>
              <a:t>Hot Site Censo 2010 &gt; Resultados </a:t>
            </a:r>
            <a:r>
              <a:rPr lang="pt-BR" dirty="0" smtClean="0"/>
              <a:t>&gt; Características </a:t>
            </a:r>
            <a:r>
              <a:rPr lang="pt-BR" dirty="0"/>
              <a:t>da </a:t>
            </a:r>
            <a:r>
              <a:rPr lang="pt-BR" dirty="0" smtClean="0"/>
              <a:t>População </a:t>
            </a:r>
            <a:r>
              <a:rPr lang="pt-BR" dirty="0"/>
              <a:t>e dos </a:t>
            </a:r>
            <a:r>
              <a:rPr lang="pt-BR" dirty="0" smtClean="0"/>
              <a:t>Domicílios &gt; Malha digital de Setores Censitários.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sz="3600" dirty="0"/>
              <a:t>Salvar em:</a:t>
            </a:r>
            <a:r>
              <a:rPr lang="pt-BR" dirty="0"/>
              <a:t> </a:t>
            </a:r>
            <a:r>
              <a:rPr lang="pt-BR" dirty="0" err="1"/>
              <a:t>RN_Fonte_Ano</a:t>
            </a:r>
            <a:r>
              <a:rPr lang="pt-BR" dirty="0"/>
              <a:t> </a:t>
            </a:r>
            <a:r>
              <a:rPr lang="pt-BR" dirty="0" smtClean="0"/>
              <a:t>&gt; Faces de Logradouros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3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Tabelas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/>
              <a:t>IBGE &gt; população &gt; Censo 2010 &gt; Resultados do Universo &gt; Características da população e dos domicílios &gt; Municípios &gt; Rio Grande do Norte </a:t>
            </a:r>
            <a:r>
              <a:rPr lang="pt-BR" sz="3000" dirty="0"/>
              <a:t>&gt; tabela </a:t>
            </a:r>
            <a:r>
              <a:rPr lang="pt-BR" sz="3000" dirty="0" err="1"/>
              <a:t>Tabela</a:t>
            </a:r>
            <a:r>
              <a:rPr lang="pt-BR" sz="3000" dirty="0"/>
              <a:t> </a:t>
            </a:r>
            <a:r>
              <a:rPr lang="pt-BR" sz="3000" dirty="0" smtClean="0"/>
              <a:t>4.11.1.1</a:t>
            </a:r>
          </a:p>
          <a:p>
            <a:endParaRPr lang="pt-BR" dirty="0" smtClean="0"/>
          </a:p>
          <a:p>
            <a:pPr marL="0" indent="0" algn="r">
              <a:buNone/>
            </a:pPr>
            <a:r>
              <a:rPr lang="pt-BR" sz="2000" dirty="0"/>
              <a:t>Salvar em: </a:t>
            </a:r>
            <a:r>
              <a:rPr lang="pt-BR" sz="2000" dirty="0" err="1"/>
              <a:t>RN_Fonte_Ano</a:t>
            </a:r>
            <a:r>
              <a:rPr lang="pt-BR" sz="2000" dirty="0"/>
              <a:t> </a:t>
            </a:r>
            <a:r>
              <a:rPr lang="pt-BR" sz="2000" dirty="0" smtClean="0"/>
              <a:t>&gt; </a:t>
            </a:r>
            <a:r>
              <a:rPr lang="pt-BR" sz="2000" dirty="0" err="1" smtClean="0"/>
              <a:t>Tabelas_Fonte_Ano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478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pt-BR" dirty="0"/>
              <a:t>3</a:t>
            </a:r>
            <a:r>
              <a:rPr lang="pt-BR" dirty="0" smtClean="0"/>
              <a:t>° ENCONTRO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1. Criação de um novo projeto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2. Configurando tamanho e orientação da folha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3. Adição de camadas e criação de Data frames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4. Utilizando a ferramenta “</a:t>
            </a:r>
            <a:r>
              <a:rPr lang="pt-BR" dirty="0" err="1" smtClean="0"/>
              <a:t>Selection</a:t>
            </a:r>
            <a:r>
              <a:rPr lang="pt-BR" dirty="0" smtClean="0"/>
              <a:t>”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° ENCONTRO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5. Inserindo escala, </a:t>
            </a:r>
            <a:r>
              <a:rPr lang="pt-BR" dirty="0" err="1" smtClean="0"/>
              <a:t>grid</a:t>
            </a:r>
            <a:r>
              <a:rPr lang="pt-BR" dirty="0" smtClean="0"/>
              <a:t>, legenda e título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Organização do nosso banco de dados</a:t>
            </a:r>
          </a:p>
          <a:p>
            <a:pPr marL="0" indent="0" algn="ctr">
              <a:buNone/>
            </a:pPr>
            <a:endParaRPr lang="pt-BR" dirty="0"/>
          </a:p>
          <a:p>
            <a:r>
              <a:rPr lang="pt-BR" dirty="0" smtClean="0"/>
              <a:t>Na Pasta </a:t>
            </a:r>
            <a:r>
              <a:rPr lang="pt-BR" dirty="0"/>
              <a:t>Matriz: </a:t>
            </a:r>
            <a:r>
              <a:rPr lang="pt-BR" b="1" dirty="0"/>
              <a:t>Banco de Dados</a:t>
            </a:r>
          </a:p>
          <a:p>
            <a:pPr marL="0" indent="0">
              <a:buNone/>
            </a:pPr>
            <a:r>
              <a:rPr lang="pt-BR" dirty="0" smtClean="0"/>
              <a:t>Criamos as subpastas: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Projetos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Produtos_Finais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148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2: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Situando espacialmente a área de estudo: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Mesorregiões do Estado do Rio Grande do Norte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° ENCONTRO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1. Utilizando a ferramenta     </a:t>
            </a:r>
            <a:br>
              <a:rPr lang="pt-BR" dirty="0" smtClean="0"/>
            </a:br>
            <a:r>
              <a:rPr lang="pt-BR" dirty="0" smtClean="0"/>
              <a:t>“Merge”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Criando  a camada: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 Subdistritos do Município de Natal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4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285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1</a:t>
            </a:r>
            <a:r>
              <a:rPr lang="pt-BR" dirty="0" smtClean="0"/>
              <a:t>. Trabalhando com a tabela de atributos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1. Utilizando a ferramenta     </a:t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dirty="0" err="1" smtClean="0"/>
              <a:t>Join</a:t>
            </a:r>
            <a:r>
              <a:rPr lang="pt-BR" dirty="0" smtClean="0"/>
              <a:t>”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36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5: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Elaboração de um mapa de população urbana das Zonas de Natal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Elaboração de um mapa de </a:t>
            </a:r>
            <a:r>
              <a:rPr lang="pt-BR" dirty="0" smtClean="0"/>
              <a:t>população (Homens e Mulheres) para as Zonas de Natal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emoticons mãos de celebr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47" y="1243428"/>
            <a:ext cx="4211899" cy="40264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701423" y="4581128"/>
            <a:ext cx="2213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Obrigada!!!!!!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31840" y="5877272"/>
            <a:ext cx="575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Contato: jullianelaiss@hotmail.com.br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que é um mapa temático</a:t>
            </a:r>
            <a:r>
              <a:rPr lang="pt-BR" b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pt-BR" dirty="0"/>
              <a:t>D</a:t>
            </a:r>
            <a:r>
              <a:rPr lang="pt-BR" dirty="0" smtClean="0"/>
              <a:t>ocumento elaborado a partir de um “mapa base”, no qual são representados temas de uma pesquisa, constatação de um fato ou de alguma ocorrência de ordem espacial.</a:t>
            </a:r>
          </a:p>
          <a:p>
            <a:pPr marL="514350" indent="-514350">
              <a:buAutoNum type="arabicPeriod"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2. Por que preciso de um mapa temático?</a:t>
            </a:r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Usos</a:t>
            </a:r>
          </a:p>
          <a:p>
            <a:pPr marL="0" indent="0" algn="ctr">
              <a:buNone/>
            </a:pPr>
            <a:r>
              <a:rPr lang="pt-BR" dirty="0" smtClean="0"/>
              <a:t>Leituras, análises, interpretações.</a:t>
            </a:r>
          </a:p>
          <a:p>
            <a:pPr marL="514350" indent="-514350">
              <a:buAutoNum type="arabicPeriod"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1.1 Elementos importantes num mapa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Título 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 smtClean="0"/>
              <a:t>(pode estar dentro ou fora da moldura)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35842" name="AutoShape 2" descr="https://attachment.outlook.office.net/owa/jullianelaiss@hotmail.com/service.svc/s/GetAttachmentThumbnail?id=AQMkADAwATYwMAItOTRlMi01YzdmLTAwAi0wMAoARgAAA2Q1OyxO5IhApmjleM33VwEHAI9h9KkXqqBAujkBF9QgEbEAAAIBCQAAAI9h9KkXqqBAujkBF9QgEbEAAAJgFAAAAAESABAAFmtmOI9TM06F%2F3czTRllKw%3D%3D&amp;thumbnailType=2&amp;X-OWA-CANARY=RURmL3RRJEO5SsaNRlgRIJBk_sKg5NQYYGNgadxP96b89w_6Q7w8fBgtTPXS0oekbRPM7uF6Sc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0OTc4NjI3ODNcIixcInB1aWRcIjpcIjE2ODg4NTIzNTgxMjY3MTlcIixcIm9pZFwiOlwiMDAwNjAwMDAtOTRlMi01Yzd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jg4NjMwNCwibmJmIjoxNTAyODg1NzA0fQ.KGoKm4lwsqvNP6Yq7cIH9js158H9eB3kL2_K5qWMyxA-0U7nH427OewYt8nC7hc1FNFqNpNPuy1ovc00thzCeS1q4izCCmtHtFcrDgHwPqhc5x3sA7j5Rvs9q4JZdOkH76AzOJnqMXSAUX0uAvtCSOX3hzdyyeQdJiYgVv4GxnaFZGVyboueNseUNJdm3Y0zjsNl28QjTDMpdYdLcPnNERA84BNh8CUty1SLDiCdg--jvvpLr9j3kjtD7c1YtIQa6tZ3akoPX62EVpjy63TsuA7M21TWUmocOE3hxic8fAA6gXd855qKJdUMGIXL1Wfk8IdeqTfmb4QSC9_sa8FN5A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4" name="AutoShape 4" descr="https://attachment.outlook.office.net/owa/jullianelaiss@hotmail.com/service.svc/s/GetAttachmentThumbnail?id=AQMkADAwATYwMAItOTRlMi01YzdmLTAwAi0wMAoARgAAA2Q1OyxO5IhApmjleM33VwEHAI9h9KkXqqBAujkBF9QgEbEAAAIBCQAAAI9h9KkXqqBAujkBF9QgEbEAAAJgFAAAAAESABAAFmtmOI9TM06F%2F3czTRllKw%3D%3D&amp;thumbnailType=2&amp;X-OWA-CANARY=RURmL3RRJEO5SsaNRlgRIJBk_sKg5NQYYGNgadxP96b89w_6Q7w8fBgtTPXS0oekbRPM7uF6Sc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0OTc4NjI3ODNcIixcInB1aWRcIjpcIjE2ODg4NTIzNTgxMjY3MTlcIixcIm9pZFwiOlwiMDAwNjAwMDAtOTRlMi01Yzd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jg4NjMwNCwibmJmIjoxNTAyODg1NzA0fQ.KGoKm4lwsqvNP6Yq7cIH9js158H9eB3kL2_K5qWMyxA-0U7nH427OewYt8nC7hc1FNFqNpNPuy1ovc00thzCeS1q4izCCmtHtFcrDgHwPqhc5x3sA7j5Rvs9q4JZdOkH76AzOJnqMXSAUX0uAvtCSOX3hzdyyeQdJiYgVv4GxnaFZGVyboueNseUNJdm3Y0zjsNl28QjTDMpdYdLcPnNERA84BNh8CUty1SLDiCdg--jvvpLr9j3kjtD7c1YtIQa6tZ3akoPX62EVpjy63TsuA7M21TWUmocOE3hxic8fAA6gXd855qKJdUMGIXL1Wfk8IdeqTfmb4QSC9_sa8FN5A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6" name="AutoShape 6" descr="https://attachment.outlook.office.net/owa/jullianelaiss@hotmail.com/service.svc/s/GetAttachmentThumbnail?id=AQMkADAwATYwMAItOTRlMi01YzdmLTAwAi0wMAoARgAAA2Q1OyxO5IhApmjleM33VwEHAI9h9KkXqqBAujkBF9QgEbEAAAIBCQAAAI9h9KkXqqBAujkBF9QgEbEAAAJgFAAAAAESABAAFmtmOI9TM06F%2F3czTRllKw%3D%3D&amp;thumbnailType=2&amp;X-OWA-CANARY=RURmL3RRJEO5SsaNRlgRIJBk_sKg5NQYYGNgadxP96b89w_6Q7w8fBgtTPXS0oekbRPM7uF6Sc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0OTc4NjI3ODNcIixcInB1aWRcIjpcIjE2ODg4NTIzNTgxMjY3MTlcIixcIm9pZFwiOlwiMDAwNjAwMDAtOTRlMi01Yzd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jg4NjMwNCwibmJmIjoxNTAyODg1NzA0fQ.KGoKm4lwsqvNP6Yq7cIH9js158H9eB3kL2_K5qWMyxA-0U7nH427OewYt8nC7hc1FNFqNpNPuy1ovc00thzCeS1q4izCCmtHtFcrDgHwPqhc5x3sA7j5Rvs9q4JZdOkH76AzOJnqMXSAUX0uAvtCSOX3hzdyyeQdJiYgVv4GxnaFZGVyboueNseUNJdm3Y0zjsNl28QjTDMpdYdLcPnNERA84BNh8CUty1SLDiCdg--jvvpLr9j3kjtD7c1YtIQa6tZ3akoPX62EVpjy63TsuA7M21TWUmocOE3hxic8fAA6gXd855qKJdUMGIXL1Wfk8IdeqTfmb4QSC9_sa8FN5A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8" name="AutoShape 8" descr="https://attachment.outlook.office.net/owa/jullianelaiss@hotmail.com/service.svc/s/GetAttachmentThumbnail?id=AQMkADAwATYwMAItOTRlMi01YzdmLTAwAi0wMAoARgAAA2Q1OyxO5IhApmjleM33VwEHAI9h9KkXqqBAujkBF9QgEbEAAAIBCQAAAI9h9KkXqqBAujkBF9QgEbEAAAJgFAAAAAESABAAFmtmOI9TM06F%2F3czTRllKw%3D%3D&amp;thumbnailType=2&amp;X-OWA-CANARY=RURmL3RRJEO5SsaNRlgRIJBk_sKg5NQYYGNgadxP96b89w_6Q7w8fBgtTPXS0oekbRPM7uF6Sck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zkzMjE2LTI0OTc4NjI3ODNcIixcInB1aWRcIjpcIjE2ODg4NTIzNTgxMjY3MTlcIixcIm9pZFwiOlwiMDAwNjAwMDAtOTRlMi01Yzd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jg4NjMwNCwibmJmIjoxNTAyODg1NzA0fQ.KGoKm4lwsqvNP6Yq7cIH9js158H9eB3kL2_K5qWMyxA-0U7nH427OewYt8nC7hc1FNFqNpNPuy1ovc00thzCeS1q4izCCmtHtFcrDgHwPqhc5x3sA7j5Rvs9q4JZdOkH76AzOJnqMXSAUX0uAvtCSOX3hzdyyeQdJiYgVv4GxnaFZGVyboueNseUNJdm3Y0zjsNl28QjTDMpdYdLcPnNERA84BNh8CUty1SLDiCdg--jvvpLr9j3kjtD7c1YtIQa6tZ3akoPX62EVpjy63TsuA7M21TWUmocOE3hxic8fAA6gXd855qKJdUMGIXL1Wfk8IdeqTfmb4QSC9_sa8FN5A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Orientação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6" name="Picture 2" descr="Resultado de imagem par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1" y="2492896"/>
            <a:ext cx="3419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27944"/>
            <a:ext cx="3369738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69" y="260648"/>
            <a:ext cx="1041716" cy="1512168"/>
          </a:xfrm>
          <a:prstGeom prst="rect">
            <a:avLst/>
          </a:prstGeom>
        </p:spPr>
      </p:pic>
      <p:pic>
        <p:nvPicPr>
          <p:cNvPr id="1032" name="Picture 8" descr="Resultado de imagem para seta nor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26388" b="5742"/>
          <a:stretch/>
        </p:blipFill>
        <p:spPr bwMode="auto">
          <a:xfrm>
            <a:off x="4648312" y="117178"/>
            <a:ext cx="1824581" cy="1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33463" t="8000" r="38188"/>
          <a:stretch/>
        </p:blipFill>
        <p:spPr>
          <a:xfrm>
            <a:off x="6547245" y="332656"/>
            <a:ext cx="78895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p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54" y="1052736"/>
            <a:ext cx="64012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mapa região metropolitana de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367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Escala (numérica ou escala de barras)</a:t>
            </a:r>
          </a:p>
          <a:p>
            <a:pPr marL="0" indent="0">
              <a:buNone/>
            </a:pPr>
            <a:r>
              <a:rPr lang="pt-BR" dirty="0"/>
              <a:t>( preferencialmente adota-se a escala de barras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098" name="Picture 2" descr="Resultado de imagem para escala numerica e escala de ba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3275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795</Words>
  <Application>Microsoft Office PowerPoint</Application>
  <PresentationFormat>Apresentação na tela (4:3)</PresentationFormat>
  <Paragraphs>145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Berlin Sans FB Demi</vt:lpstr>
      <vt:lpstr>Calibri</vt:lpstr>
      <vt:lpstr>Tema do Office</vt:lpstr>
      <vt:lpstr>UNIVERSIDADE FEDERAL DO RIO GRANDE DO NORTE CENTRO DE CIÊNCIAS HUMANAS LETRAS E ARTES DEPARTAMENTO DE POLÍTICAS PÚBLICAS</vt:lpstr>
      <vt:lpstr>Apresentação do PowerPoint</vt:lpstr>
      <vt:lpstr>2° ENCONTRO</vt:lpstr>
      <vt:lpstr>Apresentação do PowerPoint</vt:lpstr>
      <vt:lpstr>1.1 Elementos importantes num mapa temático</vt:lpstr>
      <vt:lpstr>Apresentação do PowerPoint</vt:lpstr>
      <vt:lpstr>Apresentação do PowerPoint</vt:lpstr>
      <vt:lpstr>Apresentação do PowerPoint</vt:lpstr>
      <vt:lpstr>Apresentação do PowerPoint</vt:lpstr>
      <vt:lpstr>1.1 Elementos importantes num mapa temático</vt:lpstr>
      <vt:lpstr>Apresentação do PowerPoint</vt:lpstr>
      <vt:lpstr>Apresentação do PowerPoint</vt:lpstr>
      <vt:lpstr>Apresentação do PowerPoint</vt:lpstr>
      <vt:lpstr>1.2 Tipos de mapas temáticos </vt:lpstr>
      <vt:lpstr>Apresentação do PowerPoint</vt:lpstr>
      <vt:lpstr>Apresentação do PowerPoint</vt:lpstr>
      <vt:lpstr>Apresentação do PowerPoint</vt:lpstr>
      <vt:lpstr>Apresentação do PowerPoint</vt:lpstr>
      <vt:lpstr>2. Conhecendo o ARCGis:</vt:lpstr>
      <vt:lpstr>3. Obtenção de dados</vt:lpstr>
      <vt:lpstr>Exercício 1:</vt:lpstr>
      <vt:lpstr>3.1. Extraindo dados do IBGE </vt:lpstr>
      <vt:lpstr>3.1. Extraindo dados do IBGE </vt:lpstr>
      <vt:lpstr>Tabelas</vt:lpstr>
      <vt:lpstr>3° ENCONTRO</vt:lpstr>
      <vt:lpstr>1. Criação de um novo projeto </vt:lpstr>
      <vt:lpstr>2. Configurando tamanho e orientação da folha </vt:lpstr>
      <vt:lpstr>3. Adição de camadas e criação de Data frames </vt:lpstr>
      <vt:lpstr>4. Utilizando a ferramenta “Selection” </vt:lpstr>
      <vt:lpstr>5. Inserindo escala, grid, legenda e título </vt:lpstr>
      <vt:lpstr>Apresentação do PowerPoint</vt:lpstr>
      <vt:lpstr>Exercício 2:</vt:lpstr>
      <vt:lpstr>4° ENCONTRO</vt:lpstr>
      <vt:lpstr>1. Utilizando a ferramenta      “Merge” </vt:lpstr>
      <vt:lpstr>Exercício 4:</vt:lpstr>
      <vt:lpstr>1. Trabalhando com a tabela de atributos </vt:lpstr>
      <vt:lpstr>1. Utilizando a ferramenta      “Join” </vt:lpstr>
      <vt:lpstr>Exercício 5: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DO RIO GRANDE DO NORTE CENTRO DE CIÊNCIAS HUMANAS LETRAS E ARTES DEPARTAMENTO DE POLÍTICAS PÚBLICAS</dc:title>
  <dc:creator>Julliani</dc:creator>
  <cp:lastModifiedBy>Julliani Maia</cp:lastModifiedBy>
  <cp:revision>47</cp:revision>
  <dcterms:created xsi:type="dcterms:W3CDTF">2017-08-16T11:54:31Z</dcterms:created>
  <dcterms:modified xsi:type="dcterms:W3CDTF">2017-10-23T11:01:44Z</dcterms:modified>
</cp:coreProperties>
</file>