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87D4B5-082B-4D90-A2C2-03A0CD9E0EF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39A553-C44C-4208-8451-BA8E8CE97846}" type="datetimeFigureOut">
              <a:rPr lang="pt-BR" smtClean="0"/>
              <a:t>16/09/2011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543800" cy="5544616"/>
          </a:xfrm>
        </p:spPr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egurança </a:t>
            </a:r>
            <a:r>
              <a:rPr lang="pt-BR" dirty="0"/>
              <a:t>alimentar e mercados institucionais </a:t>
            </a:r>
            <a:br>
              <a:rPr lang="pt-BR" dirty="0"/>
            </a:b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type="subTitle" idx="1"/>
          </p:nvPr>
        </p:nvSpPr>
        <p:spPr>
          <a:xfrm>
            <a:off x="685800" y="4941168"/>
            <a:ext cx="7846640" cy="1152128"/>
          </a:xfrm>
        </p:spPr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		</a:t>
            </a:r>
            <a:r>
              <a:rPr lang="pt-BR" dirty="0" err="1" smtClean="0"/>
              <a:t>Prof</a:t>
            </a:r>
            <a:r>
              <a:rPr lang="pt-BR" dirty="0" smtClean="0"/>
              <a:t> </a:t>
            </a:r>
            <a:r>
              <a:rPr lang="pt-BR" dirty="0" smtClean="0"/>
              <a:t>(a) </a:t>
            </a:r>
            <a:r>
              <a:rPr lang="pt-BR" dirty="0" smtClean="0"/>
              <a:t>Cimone</a:t>
            </a:r>
            <a:r>
              <a:rPr lang="pt-BR" dirty="0" smtClean="0"/>
              <a:t> </a:t>
            </a:r>
            <a:r>
              <a:rPr lang="pt-BR" dirty="0" smtClean="0"/>
              <a:t>Rozendo</a:t>
            </a:r>
            <a:r>
              <a:rPr lang="pt-BR" dirty="0" smtClean="0"/>
              <a:t> de Souza / Dep. Ciências Sociais 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		Laboratório de Estudos Rurais – Estado e políticas públicas. </a:t>
            </a:r>
            <a:endParaRPr lang="pt-BR" dirty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95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/>
              <a:t>Contexto</a:t>
            </a:r>
            <a:r>
              <a:rPr lang="pt-BR" dirty="0"/>
              <a:t>:  I Guerra  Mundial – Soberania  Nacional </a:t>
            </a:r>
          </a:p>
          <a:p>
            <a:pPr marL="114300" indent="0" algn="just">
              <a:buNone/>
            </a:pPr>
            <a:r>
              <a:rPr lang="pt-BR" dirty="0"/>
              <a:t>                       II Guerra Mundial  - Fome e Segurança alimentar – 	           </a:t>
            </a:r>
            <a:r>
              <a:rPr lang="pt-BR" dirty="0" smtClean="0"/>
              <a:t>  	       planos </a:t>
            </a:r>
            <a:r>
              <a:rPr lang="pt-BR" dirty="0"/>
              <a:t>de reconstrução – Direito humano a alimentação </a:t>
            </a:r>
            <a:endParaRPr lang="pt-BR" dirty="0" smtClean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 smtClean="0"/>
              <a:t>  </a:t>
            </a:r>
            <a:r>
              <a:rPr lang="pt-BR" b="1" dirty="0" smtClean="0"/>
              <a:t>   Brasil: </a:t>
            </a:r>
            <a:r>
              <a:rPr lang="pt-BR" dirty="0" smtClean="0"/>
              <a:t>Abertura Democrática{ Reforma Agrária, Ação da cidadania </a:t>
            </a:r>
            <a:r>
              <a:rPr lang="pt-BR" dirty="0" smtClean="0"/>
              <a:t>	contra </a:t>
            </a:r>
            <a:r>
              <a:rPr lang="pt-BR" dirty="0" smtClean="0"/>
              <a:t>miséria e pela vida, Reconhecimento agricultura familiar</a:t>
            </a:r>
            <a:endParaRPr lang="pt-BR" dirty="0"/>
          </a:p>
          <a:p>
            <a:pPr marL="114300" indent="0" algn="just">
              <a:buNone/>
            </a:pPr>
            <a:r>
              <a:rPr lang="pt-BR" dirty="0"/>
              <a:t>	</a:t>
            </a:r>
          </a:p>
          <a:p>
            <a:pPr algn="just"/>
            <a:r>
              <a:rPr lang="pt-BR" dirty="0"/>
              <a:t>O que é Segurança Alimentar e Nutricional?  Forma de produção e apropriação dos bens alimentares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Definição  de SAN </a:t>
            </a:r>
            <a:r>
              <a:rPr lang="pt-BR" dirty="0"/>
              <a:t>(II Conferencia Nacional da SAN, Olinda 2004) 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“ Realização do direito de todos  ao acesso regular e permanente de alimentos de qualidade, em quantidade suficiente, sem comprometer  o acesso a outras necessidades essenciais, tendo como base praticas alimentares promotoras  de saúde , que respeitem a diversidade cultural e sejam social, econômica e ambientalmente sustentáveis” 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027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620000" cy="5688632"/>
          </a:xfrm>
        </p:spPr>
        <p:txBody>
          <a:bodyPr/>
          <a:lstStyle/>
          <a:p>
            <a:pPr marL="114300" indent="0">
              <a:buNone/>
            </a:pPr>
            <a:r>
              <a:rPr lang="pt-BR" b="1" dirty="0"/>
              <a:t>As </a:t>
            </a:r>
            <a:r>
              <a:rPr lang="pt-BR" b="1" dirty="0" smtClean="0"/>
              <a:t>ideias implicadas </a:t>
            </a:r>
            <a:r>
              <a:rPr lang="pt-BR" b="1" dirty="0"/>
              <a:t>no conceito</a:t>
            </a:r>
            <a:r>
              <a:rPr lang="pt-BR" dirty="0"/>
              <a:t>: acesso, quantidade, qualidade, patrimônio alimentar e equidade</a:t>
            </a:r>
            <a:r>
              <a:rPr lang="pt-BR" dirty="0" smtClean="0"/>
              <a:t>. Abrangência:  socioambiental, cultural e econômica</a:t>
            </a:r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b="1" dirty="0"/>
              <a:t>Conceito em disputa</a:t>
            </a:r>
            <a:r>
              <a:rPr lang="pt-BR" dirty="0"/>
              <a:t>: 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1)Qualificar </a:t>
            </a:r>
            <a:r>
              <a:rPr lang="pt-BR" dirty="0"/>
              <a:t>o debate sobre a fome 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2) Questionamento do modelo </a:t>
            </a:r>
            <a:r>
              <a:rPr lang="pt-BR" dirty="0"/>
              <a:t>produção </a:t>
            </a:r>
            <a:r>
              <a:rPr lang="pt-BR" dirty="0" smtClean="0"/>
              <a:t>vigente </a:t>
            </a:r>
          </a:p>
          <a:p>
            <a:pPr marL="114300" indent="0">
              <a:buNone/>
            </a:pPr>
            <a:r>
              <a:rPr lang="pt-BR" dirty="0" smtClean="0"/>
              <a:t>3) Preconiza exercício </a:t>
            </a:r>
            <a:r>
              <a:rPr lang="pt-BR" dirty="0"/>
              <a:t>soberano de políticas relacionadas aos alimentos </a:t>
            </a:r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b="1" dirty="0" smtClean="0"/>
              <a:t>Sistema alimentar como espaço privilegiado: </a:t>
            </a:r>
            <a:r>
              <a:rPr lang="pt-BR" dirty="0" smtClean="0"/>
              <a:t> reunir dinamismo econômico e crescente equidade social </a:t>
            </a:r>
            <a:endParaRPr lang="pt-BR" dirty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59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Enfoque </a:t>
            </a:r>
            <a:r>
              <a:rPr lang="pt-BR" dirty="0"/>
              <a:t>SAN </a:t>
            </a:r>
            <a:r>
              <a:rPr lang="pt-BR" dirty="0" smtClean="0"/>
              <a:t> permite destacar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Condições de pobreza = ampliam vulnerabilidade</a:t>
            </a:r>
          </a:p>
          <a:p>
            <a:r>
              <a:rPr lang="pt-BR" dirty="0" smtClean="0"/>
              <a:t>Alfabetização  e SAN</a:t>
            </a:r>
          </a:p>
          <a:p>
            <a:r>
              <a:rPr lang="pt-BR" dirty="0" smtClean="0"/>
              <a:t>Gênero e SAN = Mulheres, idosos e crianças mais vulneráveis</a:t>
            </a:r>
          </a:p>
          <a:p>
            <a:r>
              <a:rPr lang="pt-BR" dirty="0" smtClean="0"/>
              <a:t>Raça e SAN = população Negra mais vulnerável </a:t>
            </a:r>
          </a:p>
          <a:p>
            <a:r>
              <a:rPr lang="pt-BR" dirty="0" smtClean="0"/>
              <a:t>Desigualdade Regional =  norte e nordeste </a:t>
            </a:r>
          </a:p>
          <a:p>
            <a:endParaRPr lang="pt-BR" dirty="0"/>
          </a:p>
          <a:p>
            <a:r>
              <a:rPr lang="pt-BR" b="1" dirty="0"/>
              <a:t>Vulnerabilidade a fome no </a:t>
            </a:r>
            <a:r>
              <a:rPr lang="pt-BR" b="1" dirty="0" smtClean="0"/>
              <a:t>Brasil </a:t>
            </a:r>
            <a:r>
              <a:rPr lang="pt-BR" dirty="0" smtClean="0"/>
              <a:t>(PNAD)</a:t>
            </a:r>
            <a:r>
              <a:rPr lang="pt-BR" dirty="0"/>
              <a:t>				</a:t>
            </a:r>
          </a:p>
          <a:p>
            <a:pPr marL="114300" indent="0">
              <a:buNone/>
            </a:pPr>
            <a:r>
              <a:rPr lang="pt-BR" dirty="0"/>
              <a:t>			</a:t>
            </a:r>
          </a:p>
          <a:p>
            <a:r>
              <a:rPr lang="pt-BR" dirty="0" smtClean="0"/>
              <a:t>Ano de 1999:  44 milhões pessoas  46% área rural e 64% negros e pardos </a:t>
            </a:r>
          </a:p>
          <a:p>
            <a:r>
              <a:rPr lang="pt-BR" dirty="0" smtClean="0"/>
              <a:t>Ano de 2004:  43% área rural 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70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5852120"/>
          </a:xfrm>
        </p:spPr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b="1" dirty="0"/>
              <a:t>Papel do Estado  </a:t>
            </a:r>
            <a:r>
              <a:rPr lang="pt-BR" dirty="0"/>
              <a:t>é restituído nesse cenário: </a:t>
            </a:r>
          </a:p>
          <a:p>
            <a:r>
              <a:rPr lang="pt-BR" dirty="0" smtClean="0"/>
              <a:t>1</a:t>
            </a:r>
            <a:r>
              <a:rPr lang="pt-BR" dirty="0"/>
              <a:t>) </a:t>
            </a:r>
            <a:r>
              <a:rPr lang="pt-BR" dirty="0" smtClean="0"/>
              <a:t>A </a:t>
            </a:r>
            <a:r>
              <a:rPr lang="pt-BR" dirty="0"/>
              <a:t>importância da regulação pública sobre os mecanismos de mercado</a:t>
            </a:r>
          </a:p>
          <a:p>
            <a:r>
              <a:rPr lang="pt-BR" dirty="0"/>
              <a:t>2) </a:t>
            </a:r>
            <a:r>
              <a:rPr lang="pt-BR" dirty="0" smtClean="0"/>
              <a:t>Capacidade </a:t>
            </a:r>
            <a:r>
              <a:rPr lang="pt-BR" dirty="0"/>
              <a:t>dos </a:t>
            </a:r>
            <a:r>
              <a:rPr lang="pt-BR" dirty="0" smtClean="0"/>
              <a:t>Estados </a:t>
            </a:r>
            <a:r>
              <a:rPr lang="pt-BR" dirty="0"/>
              <a:t>formularem políticas agrícolas e alimentares no contexto de progressiva internacionalização da economia</a:t>
            </a:r>
          </a:p>
          <a:p>
            <a:pPr marL="114300" indent="0">
              <a:buNone/>
            </a:pPr>
            <a:endParaRPr lang="pt-BR" b="1" dirty="0" smtClean="0"/>
          </a:p>
          <a:p>
            <a:pPr marL="114300" indent="0">
              <a:buNone/>
            </a:pPr>
            <a:r>
              <a:rPr lang="pt-BR" b="1" dirty="0" smtClean="0"/>
              <a:t>Soberania </a:t>
            </a:r>
            <a:r>
              <a:rPr lang="pt-BR" b="1" dirty="0"/>
              <a:t>alimentar </a:t>
            </a:r>
            <a:r>
              <a:rPr lang="pt-BR" dirty="0"/>
              <a:t>como principio e SAN como objetivo</a:t>
            </a:r>
          </a:p>
          <a:p>
            <a:pPr marL="114300" indent="0">
              <a:buNone/>
            </a:pPr>
            <a:r>
              <a:rPr lang="pt-BR" dirty="0" smtClean="0"/>
              <a:t>“ Soberania alimentar é o direito dos povos definirem suas próprias políticas e estratégias sustentáveis de produção, distribuição e consumo de alimentos que garantam o direito à alimentação para toda a população, com base na pequena e média produção, respeitando suas culturas e a diversidade dos modos camponeses, pesqueiros e indígenas de produção agropecuária, de comercialização e gestão dos espaços rurais (...)” (</a:t>
            </a:r>
            <a:r>
              <a:rPr lang="pt-BR" b="1" dirty="0" smtClean="0"/>
              <a:t>Fórum mundial sobre soberania alimentar-  Havana – Cuba 2001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99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1584176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Brasil e as estratégias de soberania alimentar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1125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1) PROGRAMA FOME ZERO – 2003 – Programa de Aquisição de Alimentos (PAA) MDS e depois MDA</a:t>
            </a:r>
          </a:p>
          <a:p>
            <a:pPr marL="114300" indent="0">
              <a:buNone/>
            </a:pPr>
            <a:r>
              <a:rPr lang="pt-BR" dirty="0" smtClean="0"/>
              <a:t>2) Política Nacional de Segurança Alimentar – agosto 2010</a:t>
            </a:r>
          </a:p>
          <a:p>
            <a:pPr marL="114300" indent="0">
              <a:buNone/>
            </a:pPr>
            <a:r>
              <a:rPr lang="pt-BR" dirty="0" smtClean="0"/>
              <a:t>3) Lei de Alimentação Escolar</a:t>
            </a:r>
          </a:p>
          <a:p>
            <a:pPr marL="114300" indent="0">
              <a:buNone/>
            </a:pPr>
            <a:endParaRPr lang="pt-BR" dirty="0" smtClean="0"/>
          </a:p>
          <a:p>
            <a:r>
              <a:rPr lang="pt-BR" b="1" dirty="0" smtClean="0"/>
              <a:t>Concepção   do PAA:</a:t>
            </a:r>
          </a:p>
          <a:p>
            <a:r>
              <a:rPr lang="pt-BR" dirty="0" smtClean="0"/>
              <a:t>a) Garantir de acesso aos  alimentos para a população  em situação de insegurança alimentar ;  </a:t>
            </a:r>
          </a:p>
          <a:p>
            <a:r>
              <a:rPr lang="pt-BR" dirty="0" smtClean="0"/>
              <a:t>b) Garantia de compra dos produtos da agricultura familiar  através de mercados institucionais;</a:t>
            </a:r>
          </a:p>
          <a:p>
            <a:r>
              <a:rPr lang="pt-BR" dirty="0" smtClean="0"/>
              <a:t> c) Formação de Estoques públicos de alimentos;</a:t>
            </a:r>
          </a:p>
          <a:p>
            <a:r>
              <a:rPr lang="pt-BR" dirty="0" smtClean="0"/>
              <a:t>Valores = 2.500, 3.500 e 4,500</a:t>
            </a:r>
          </a:p>
        </p:txBody>
      </p:sp>
    </p:spTree>
    <p:extLst>
      <p:ext uri="{BB962C8B-B14F-4D97-AF65-F5344CB8AC3E}">
        <p14:creationId xmlns:p14="http://schemas.microsoft.com/office/powerpoint/2010/main" val="110553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Pesquisa </a:t>
            </a:r>
            <a:r>
              <a:rPr lang="pt-BR" dirty="0" smtClean="0"/>
              <a:t>das  </a:t>
            </a:r>
            <a:r>
              <a:rPr lang="pt-BR" dirty="0"/>
              <a:t>experiências  </a:t>
            </a:r>
            <a:r>
              <a:rPr lang="pt-BR" dirty="0" smtClean="0"/>
              <a:t>com PAA no RN e PR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b="1" dirty="0" smtClean="0"/>
              <a:t>Possibilidades: </a:t>
            </a:r>
          </a:p>
          <a:p>
            <a:r>
              <a:rPr lang="pt-BR" dirty="0" smtClean="0"/>
              <a:t>Reorganização da produção com vistas ao mercado institucional: aumento da produção e produção orgânicos </a:t>
            </a:r>
          </a:p>
          <a:p>
            <a:r>
              <a:rPr lang="pt-BR" dirty="0" smtClean="0"/>
              <a:t>Valorização de culturas tradicionais: “ia pra o lixo agora vende” </a:t>
            </a:r>
          </a:p>
          <a:p>
            <a:r>
              <a:rPr lang="pt-BR" dirty="0" smtClean="0"/>
              <a:t>Conexão produção e consumo: Qualidade dos alimentos  </a:t>
            </a:r>
          </a:p>
          <a:p>
            <a:r>
              <a:rPr lang="pt-BR" dirty="0" smtClean="0"/>
              <a:t>Melhoria das condições de alimentação da família: horta</a:t>
            </a:r>
          </a:p>
          <a:p>
            <a:r>
              <a:rPr lang="pt-BR" dirty="0" smtClean="0"/>
              <a:t>Aumento da Renda que permitiu reinvestir na produção e na melhoria da condições de moradia</a:t>
            </a:r>
          </a:p>
          <a:p>
            <a:r>
              <a:rPr lang="pt-BR" dirty="0" smtClean="0"/>
              <a:t>Autonomia das mulheres: organização, alfabetização e renda</a:t>
            </a:r>
          </a:p>
          <a:p>
            <a:r>
              <a:rPr lang="pt-BR" dirty="0" smtClean="0"/>
              <a:t>Redes de comercialização</a:t>
            </a:r>
          </a:p>
        </p:txBody>
      </p:sp>
    </p:spTree>
    <p:extLst>
      <p:ext uri="{BB962C8B-B14F-4D97-AF65-F5344CB8AC3E}">
        <p14:creationId xmlns:p14="http://schemas.microsoft.com/office/powerpoint/2010/main" val="197598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pt-BR" b="1" dirty="0"/>
              <a:t>Limites</a:t>
            </a:r>
          </a:p>
          <a:p>
            <a:r>
              <a:rPr lang="pt-BR" dirty="0"/>
              <a:t>Acesso precário a terra e </a:t>
            </a:r>
            <a:r>
              <a:rPr lang="pt-BR" dirty="0" smtClean="0"/>
              <a:t>SAN</a:t>
            </a:r>
          </a:p>
          <a:p>
            <a:r>
              <a:rPr lang="pt-BR" dirty="0" smtClean="0"/>
              <a:t>Entraves burocráticos / DAP </a:t>
            </a:r>
          </a:p>
          <a:p>
            <a:r>
              <a:rPr lang="pt-BR" dirty="0" smtClean="0"/>
              <a:t>Mecanismos de controle de qualidade inadequados/ Estado fomenta e impede</a:t>
            </a:r>
          </a:p>
          <a:p>
            <a:r>
              <a:rPr lang="pt-BR" dirty="0" smtClean="0"/>
              <a:t>Descontinuidade do programa gerando descrédito  por parte dos agricultores</a:t>
            </a:r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b="1" dirty="0" smtClean="0"/>
              <a:t>Considerações gerais </a:t>
            </a:r>
            <a:endParaRPr lang="pt-BR" b="1" dirty="0"/>
          </a:p>
          <a:p>
            <a:endParaRPr lang="pt-BR" dirty="0" smtClean="0"/>
          </a:p>
          <a:p>
            <a:r>
              <a:rPr lang="pt-BR" dirty="0" smtClean="0"/>
              <a:t>Mercados  institucionais como meio para outros mercados </a:t>
            </a:r>
          </a:p>
          <a:p>
            <a:r>
              <a:rPr lang="pt-BR" dirty="0" smtClean="0"/>
              <a:t>Papel destes na Promoção e valorização da agricultura familiar</a:t>
            </a:r>
          </a:p>
          <a:p>
            <a:r>
              <a:rPr lang="pt-BR" dirty="0" smtClean="0"/>
              <a:t>Inserção não subordinada dos agricultores familiares historicamente excluídos desse processo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500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377</TotalTime>
  <Words>483</Words>
  <Application>Microsoft Office PowerPoint</Application>
  <PresentationFormat>Apresentação na tela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Adjacência</vt:lpstr>
      <vt:lpstr>Segurança alimentar e mercados institucionais  </vt:lpstr>
      <vt:lpstr>Apresentação do PowerPoint</vt:lpstr>
      <vt:lpstr>Apresentação do PowerPoint</vt:lpstr>
      <vt:lpstr> Enfoque SAN  permite destacar </vt:lpstr>
      <vt:lpstr>Apresentação do PowerPoint</vt:lpstr>
      <vt:lpstr> O Brasil e as estratégias de soberania alimentar </vt:lpstr>
      <vt:lpstr>Pesquisa das  experiências  com PAA no RN e PR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alimentar e mercados institucionais</dc:title>
  <dc:creator>CIMONE</dc:creator>
  <cp:lastModifiedBy>CIMONE</cp:lastModifiedBy>
  <cp:revision>19</cp:revision>
  <dcterms:created xsi:type="dcterms:W3CDTF">2011-09-15T23:56:09Z</dcterms:created>
  <dcterms:modified xsi:type="dcterms:W3CDTF">2011-09-16T15:59:34Z</dcterms:modified>
</cp:coreProperties>
</file>